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16" r:id="rId2"/>
  </p:sldMasterIdLst>
  <p:notesMasterIdLst>
    <p:notesMasterId r:id="rId18"/>
  </p:notesMasterIdLst>
  <p:sldIdLst>
    <p:sldId id="268" r:id="rId3"/>
    <p:sldId id="273" r:id="rId4"/>
    <p:sldId id="276" r:id="rId5"/>
    <p:sldId id="277" r:id="rId6"/>
    <p:sldId id="270" r:id="rId7"/>
    <p:sldId id="271" r:id="rId8"/>
    <p:sldId id="272" r:id="rId9"/>
    <p:sldId id="260" r:id="rId10"/>
    <p:sldId id="263" r:id="rId11"/>
    <p:sldId id="264" r:id="rId12"/>
    <p:sldId id="265" r:id="rId13"/>
    <p:sldId id="267" r:id="rId14"/>
    <p:sldId id="266" r:id="rId15"/>
    <p:sldId id="262" r:id="rId16"/>
    <p:sldId id="269"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9D2"/>
    <a:srgbClr val="FAEED8"/>
    <a:srgbClr val="00FFFF"/>
    <a:srgbClr val="FF9409"/>
    <a:srgbClr val="C20316"/>
    <a:srgbClr val="C7020C"/>
    <a:srgbClr val="E90000"/>
    <a:srgbClr val="9E211B"/>
    <a:srgbClr val="E3D2AE"/>
    <a:srgbClr val="DAEC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83" autoAdjust="0"/>
    <p:restoredTop sz="94660"/>
  </p:normalViewPr>
  <p:slideViewPr>
    <p:cSldViewPr snapToGrid="0">
      <p:cViewPr varScale="1">
        <p:scale>
          <a:sx n="67" d="100"/>
          <a:sy n="67" d="100"/>
        </p:scale>
        <p:origin x="712"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E6D40C-F77A-4C0F-874B-F29BDF9B60A1}" type="datetimeFigureOut">
              <a:rPr lang="zh-CN" altLang="en-US" smtClean="0"/>
              <a:t>2021/6/20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047448-E92B-4B79-A957-2D39276561DB}" type="slidenum">
              <a:rPr lang="zh-CN" altLang="en-US" smtClean="0"/>
              <a:t>‹#›</a:t>
            </a:fld>
            <a:endParaRPr lang="zh-CN" altLang="en-US"/>
          </a:p>
        </p:txBody>
      </p:sp>
    </p:spTree>
    <p:extLst>
      <p:ext uri="{BB962C8B-B14F-4D97-AF65-F5344CB8AC3E}">
        <p14:creationId xmlns:p14="http://schemas.microsoft.com/office/powerpoint/2010/main" val="16869134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Ref idx="1001">
        <a:schemeClr val="bg1"/>
      </p:bgRef>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3968"/>
          </a:xfrm>
          <a:prstGeom prst="rect">
            <a:avLst/>
          </a:prstGeom>
        </p:spPr>
      </p:pic>
    </p:spTree>
    <p:extLst>
      <p:ext uri="{BB962C8B-B14F-4D97-AF65-F5344CB8AC3E}">
        <p14:creationId xmlns:p14="http://schemas.microsoft.com/office/powerpoint/2010/main" val="32684901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3_标题幻灯片">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2802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4_标题幻灯片">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5137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42627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6/20/2021</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9916513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文本框 6"/>
          <p:cNvSpPr txBox="1"/>
          <p:nvPr userDrawn="1"/>
        </p:nvSpPr>
        <p:spPr>
          <a:xfrm>
            <a:off x="4318000" y="2971799"/>
            <a:ext cx="3556000" cy="230704"/>
          </a:xfrm>
          <a:prstGeom prst="rect">
            <a:avLst/>
          </a:prstGeom>
          <a:noFill/>
        </p:spPr>
        <p:txBody>
          <a:bodyPr wrap="square" rtlCol="0">
            <a:spAutoFit/>
          </a:bodyPr>
          <a:lstStyle/>
          <a:p>
            <a:r>
              <a:rPr lang="zh-CN" altLang="en-US" sz="300" dirty="0">
                <a:solidFill>
                  <a:schemeClr val="bg1"/>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solidFill>
                <a:latin typeface="微软雅黑" panose="020B0503020204020204" pitchFamily="34" charset="-122"/>
                <a:ea typeface="微软雅黑" panose="020B0503020204020204" pitchFamily="34" charset="-122"/>
                <a:sym typeface="+mn-ea"/>
              </a:rPr>
              <a:t>PPT</a:t>
            </a:r>
            <a:r>
              <a:rPr lang="zh-CN" altLang="en-US" sz="300" dirty="0">
                <a:solidFill>
                  <a:schemeClr val="bg1"/>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599" dirty="0">
                <a:solidFill>
                  <a:schemeClr val="bg1"/>
                </a:solidFill>
                <a:latin typeface="微软雅黑" panose="020B0503020204020204" pitchFamily="34" charset="-122"/>
                <a:ea typeface="微软雅黑" panose="020B0503020204020204" pitchFamily="34" charset="-122"/>
                <a:sym typeface="+mn-ea"/>
              </a:rPr>
              <a:t>ibaotu.com</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1" r:id="rId5"/>
  </p:sldLayoutIdLst>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xStyles>
    <p:titleStyle>
      <a:lvl1pPr algn="l" defTabSz="914380" rtl="0" eaLnBrk="1" latinLnBrk="0" hangingPunct="1">
        <a:lnSpc>
          <a:spcPct val="90000"/>
        </a:lnSpc>
        <a:spcBef>
          <a:spcPct val="0"/>
        </a:spcBef>
        <a:buNone/>
        <a:defRPr sz="4401" kern="1200">
          <a:solidFill>
            <a:schemeClr val="tx1"/>
          </a:solidFill>
          <a:latin typeface="+mj-lt"/>
          <a:ea typeface="+mj-ea"/>
          <a:cs typeface="+mj-cs"/>
        </a:defRPr>
      </a:lvl1pPr>
    </p:titleStyle>
    <p:bodyStyle>
      <a:lvl1pPr marL="228595" indent="-228595" algn="l" defTabSz="914380" rtl="0" eaLnBrk="1" latinLnBrk="0" hangingPunct="1">
        <a:lnSpc>
          <a:spcPct val="90000"/>
        </a:lnSpc>
        <a:spcBef>
          <a:spcPts val="999"/>
        </a:spcBef>
        <a:buFont typeface="Arial" panose="020B0604020202020204" pitchFamily="34" charset="0"/>
        <a:buChar char="•"/>
        <a:defRPr sz="2800" kern="1200">
          <a:solidFill>
            <a:schemeClr val="tx1"/>
          </a:solidFill>
          <a:latin typeface="+mn-lt"/>
          <a:ea typeface="+mn-ea"/>
          <a:cs typeface="+mn-cs"/>
        </a:defRPr>
      </a:lvl1pPr>
      <a:lvl2pPr marL="685785" indent="-228595" algn="l" defTabSz="91438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4" indent="-228595" algn="l" defTabSz="91438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4"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56"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44"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34"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25"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15"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0" rtl="0" eaLnBrk="1" latinLnBrk="0" hangingPunct="1">
        <a:defRPr sz="1800" kern="1200">
          <a:solidFill>
            <a:schemeClr val="tx1"/>
          </a:solidFill>
          <a:latin typeface="+mn-lt"/>
          <a:ea typeface="+mn-ea"/>
          <a:cs typeface="+mn-cs"/>
        </a:defRPr>
      </a:lvl1pPr>
      <a:lvl2pPr marL="457190" algn="l" defTabSz="914380" rtl="0" eaLnBrk="1" latinLnBrk="0" hangingPunct="1">
        <a:defRPr sz="1800" kern="1200">
          <a:solidFill>
            <a:schemeClr val="tx1"/>
          </a:solidFill>
          <a:latin typeface="+mn-lt"/>
          <a:ea typeface="+mn-ea"/>
          <a:cs typeface="+mn-cs"/>
        </a:defRPr>
      </a:lvl2pPr>
      <a:lvl3pPr marL="914380" algn="l" defTabSz="914380" rtl="0" eaLnBrk="1" latinLnBrk="0" hangingPunct="1">
        <a:defRPr sz="1800" kern="1200">
          <a:solidFill>
            <a:schemeClr val="tx1"/>
          </a:solidFill>
          <a:latin typeface="+mn-lt"/>
          <a:ea typeface="+mn-ea"/>
          <a:cs typeface="+mn-cs"/>
        </a:defRPr>
      </a:lvl3pPr>
      <a:lvl4pPr marL="1371570" algn="l" defTabSz="914380" rtl="0" eaLnBrk="1" latinLnBrk="0" hangingPunct="1">
        <a:defRPr sz="1800" kern="1200">
          <a:solidFill>
            <a:schemeClr val="tx1"/>
          </a:solidFill>
          <a:latin typeface="+mn-lt"/>
          <a:ea typeface="+mn-ea"/>
          <a:cs typeface="+mn-cs"/>
        </a:defRPr>
      </a:lvl4pPr>
      <a:lvl5pPr marL="1828759" algn="l" defTabSz="914380" rtl="0" eaLnBrk="1" latinLnBrk="0" hangingPunct="1">
        <a:defRPr sz="1800" kern="1200">
          <a:solidFill>
            <a:schemeClr val="tx1"/>
          </a:solidFill>
          <a:latin typeface="+mn-lt"/>
          <a:ea typeface="+mn-ea"/>
          <a:cs typeface="+mn-cs"/>
        </a:defRPr>
      </a:lvl5pPr>
      <a:lvl6pPr marL="2285949" algn="l" defTabSz="914380" rtl="0" eaLnBrk="1" latinLnBrk="0" hangingPunct="1">
        <a:defRPr sz="1800" kern="1200">
          <a:solidFill>
            <a:schemeClr val="tx1"/>
          </a:solidFill>
          <a:latin typeface="+mn-lt"/>
          <a:ea typeface="+mn-ea"/>
          <a:cs typeface="+mn-cs"/>
        </a:defRPr>
      </a:lvl6pPr>
      <a:lvl7pPr marL="2743139" algn="l" defTabSz="914380" rtl="0" eaLnBrk="1" latinLnBrk="0" hangingPunct="1">
        <a:defRPr sz="1800" kern="1200">
          <a:solidFill>
            <a:schemeClr val="tx1"/>
          </a:solidFill>
          <a:latin typeface="+mn-lt"/>
          <a:ea typeface="+mn-ea"/>
          <a:cs typeface="+mn-cs"/>
        </a:defRPr>
      </a:lvl7pPr>
      <a:lvl8pPr marL="3200330" algn="l" defTabSz="914380" rtl="0" eaLnBrk="1" latinLnBrk="0" hangingPunct="1">
        <a:defRPr sz="1800" kern="1200">
          <a:solidFill>
            <a:schemeClr val="tx1"/>
          </a:solidFill>
          <a:latin typeface="+mn-lt"/>
          <a:ea typeface="+mn-ea"/>
          <a:cs typeface="+mn-cs"/>
        </a:defRPr>
      </a:lvl8pPr>
      <a:lvl9pPr marL="3657518" algn="l" defTabSz="91438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6/20/2021</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4284588042"/>
      </p:ext>
    </p:extLst>
  </p:cSld>
  <p:clrMap bg1="lt1" tx1="dk1" bg2="lt2" tx2="dk2" accent1="accent1" accent2="accent2" accent3="accent3" accent4="accent4" accent5="accent5" accent6="accent6" hlink="hlink" folHlink="folHlink"/>
  <p:sldLayoutIdLst>
    <p:sldLayoutId id="2147483711" r:id="rId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s://youtu.be/njKP3FqW3Sk" TargetMode="External"/><Relationship Id="rId13" Type="http://schemas.openxmlformats.org/officeDocument/2006/relationships/hyperlink" Target="https://www.kaggle.com/uwrfkaggler/ravdess-emotional-speech-audio" TargetMode="External"/><Relationship Id="rId3" Type="http://schemas.microsoft.com/office/2007/relationships/hdphoto" Target="../media/hdphoto1.wdp"/><Relationship Id="rId7" Type="http://schemas.openxmlformats.org/officeDocument/2006/relationships/hyperlink" Target="https://youtu.be/x_VrgWTKkiM" TargetMode="External"/><Relationship Id="rId12" Type="http://schemas.openxmlformats.org/officeDocument/2006/relationships/hyperlink" Target="https://ijesc.org/upload/bc86f90a8f1d88219646b9072e155be4.Speech%20Emotion%20Recognition%20using%20MLP%20Classifier.pdf"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youtu.be/bemDFpNooA8" TargetMode="External"/><Relationship Id="rId11" Type="http://schemas.openxmlformats.org/officeDocument/2006/relationships/hyperlink" Target="https://medium.com/analytics-vidhya/understanding-the-mel-spectrogram-fca2afa2ce53" TargetMode="External"/><Relationship Id="rId5" Type="http://schemas.openxmlformats.org/officeDocument/2006/relationships/hyperlink" Target="https://youtu.be/KNAWp2S3w94" TargetMode="External"/><Relationship Id="rId10" Type="http://schemas.openxmlformats.org/officeDocument/2006/relationships/hyperlink" Target="https://youtube.com/playlist?list=PL-wATfeyAMNqIee7cH3q1bh4QJFAaeNv0" TargetMode="External"/><Relationship Id="rId4" Type="http://schemas.openxmlformats.org/officeDocument/2006/relationships/hyperlink" Target="https://github.com/bcs-iitk/BCS_Workshop_Apr_20/tree/master/Python_Tutorial" TargetMode="External"/><Relationship Id="rId9" Type="http://schemas.openxmlformats.org/officeDocument/2006/relationships/hyperlink" Target="https://www.kaggle.com/ashishpatel26/feature-extraction-from-audio" TargetMode="Externa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40">
          <a:fgClr>
            <a:schemeClr val="accent1"/>
          </a:fgClr>
          <a:bgClr>
            <a:schemeClr val="bg1"/>
          </a:bgClr>
        </a:pattFill>
        <a:effectLst/>
      </p:bgPr>
    </p:bg>
    <p:spTree>
      <p:nvGrpSpPr>
        <p:cNvPr id="1" name=""/>
        <p:cNvGrpSpPr/>
        <p:nvPr/>
      </p:nvGrpSpPr>
      <p:grpSpPr>
        <a:xfrm>
          <a:off x="0" y="0"/>
          <a:ext cx="0" cy="0"/>
          <a:chOff x="0" y="0"/>
          <a:chExt cx="0" cy="0"/>
        </a:xfrm>
      </p:grpSpPr>
      <p:sp useBgFill="1">
        <p:nvSpPr>
          <p:cNvPr id="1028" name="Rectangle 70">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DB2D81-F4E6-4567-B0D7-D914C5F7C6A6}"/>
              </a:ext>
            </a:extLst>
          </p:cNvPr>
          <p:cNvSpPr>
            <a:spLocks noGrp="1"/>
          </p:cNvSpPr>
          <p:nvPr>
            <p:ph type="ctrTitle"/>
          </p:nvPr>
        </p:nvSpPr>
        <p:spPr>
          <a:xfrm>
            <a:off x="4878493" y="1700022"/>
            <a:ext cx="6251110" cy="1984248"/>
          </a:xfrm>
        </p:spPr>
        <p:txBody>
          <a:bodyPr anchor="b">
            <a:normAutofit/>
          </a:bodyPr>
          <a:lstStyle/>
          <a:p>
            <a:pPr algn="ctr">
              <a:lnSpc>
                <a:spcPct val="90000"/>
              </a:lnSpc>
            </a:pPr>
            <a:r>
              <a:rPr lang="en-US" sz="6000" dirty="0">
                <a:solidFill>
                  <a:schemeClr val="tx2">
                    <a:lumMod val="90000"/>
                    <a:lumOff val="10000"/>
                  </a:schemeClr>
                </a:solidFill>
              </a:rPr>
              <a:t>SPEECH EMOTION RECOGNITION</a:t>
            </a:r>
            <a:endParaRPr lang="en-IN" sz="6000" dirty="0">
              <a:solidFill>
                <a:schemeClr val="tx2">
                  <a:lumMod val="90000"/>
                  <a:lumOff val="10000"/>
                </a:schemeClr>
              </a:solidFill>
            </a:endParaRPr>
          </a:p>
        </p:txBody>
      </p:sp>
      <p:sp>
        <p:nvSpPr>
          <p:cNvPr id="3" name="Subtitle 2">
            <a:extLst>
              <a:ext uri="{FF2B5EF4-FFF2-40B4-BE49-F238E27FC236}">
                <a16:creationId xmlns:a16="http://schemas.microsoft.com/office/drawing/2014/main" id="{E9EB58A9-2215-47DF-A102-DD53D3A04A45}"/>
              </a:ext>
            </a:extLst>
          </p:cNvPr>
          <p:cNvSpPr>
            <a:spLocks noGrp="1"/>
          </p:cNvSpPr>
          <p:nvPr>
            <p:ph type="subTitle" idx="1"/>
          </p:nvPr>
        </p:nvSpPr>
        <p:spPr>
          <a:xfrm>
            <a:off x="4735785" y="4769358"/>
            <a:ext cx="6251111" cy="1572768"/>
          </a:xfrm>
        </p:spPr>
        <p:txBody>
          <a:bodyPr>
            <a:normAutofit/>
          </a:bodyPr>
          <a:lstStyle/>
          <a:p>
            <a:pPr algn="ctr"/>
            <a:r>
              <a:rPr lang="en-US" b="1" dirty="0">
                <a:solidFill>
                  <a:schemeClr val="accent6">
                    <a:lumMod val="50000"/>
                  </a:schemeClr>
                </a:solidFill>
                <a:latin typeface="Bahnschrift Condensed" panose="020B0502040204020203" pitchFamily="34" charset="0"/>
                <a:cs typeface="Aldhabi" panose="020B0604020202020204" pitchFamily="2" charset="-78"/>
              </a:rPr>
              <a:t>SUMMER PROJECT 2021</a:t>
            </a:r>
          </a:p>
          <a:p>
            <a:pPr algn="ctr"/>
            <a:r>
              <a:rPr lang="en-US" b="1" dirty="0">
                <a:solidFill>
                  <a:schemeClr val="accent6">
                    <a:lumMod val="50000"/>
                  </a:schemeClr>
                </a:solidFill>
                <a:latin typeface="Bahnschrift Condensed" panose="020B0502040204020203" pitchFamily="34" charset="0"/>
                <a:cs typeface="Aldhabi" panose="020B0604020202020204" pitchFamily="2" charset="-78"/>
              </a:rPr>
              <a:t>SCIENCE AND TECHNOLOGY COUNCIL, IIT KANPUR</a:t>
            </a:r>
            <a:endParaRPr lang="en-IN" b="1" dirty="0">
              <a:solidFill>
                <a:schemeClr val="accent6">
                  <a:lumMod val="50000"/>
                </a:schemeClr>
              </a:solidFill>
              <a:latin typeface="Bahnschrift Condensed" panose="020B0502040204020203" pitchFamily="34" charset="0"/>
              <a:cs typeface="Aldhabi" panose="020B0604020202020204" pitchFamily="2" charset="-78"/>
            </a:endParaRPr>
          </a:p>
        </p:txBody>
      </p:sp>
      <p:sp>
        <p:nvSpPr>
          <p:cNvPr id="1029" name="Rectangle 6">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FD7848"/>
          </a:solidFill>
          <a:ln w="38100" cap="rnd">
            <a:solidFill>
              <a:srgbClr val="FD7848"/>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BCS @IITK">
            <a:extLst>
              <a:ext uri="{FF2B5EF4-FFF2-40B4-BE49-F238E27FC236}">
                <a16:creationId xmlns:a16="http://schemas.microsoft.com/office/drawing/2014/main" id="{DFB3166D-7637-45C7-A5C9-9526D4903A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246" r="15843"/>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6797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alphaModFix amt="70000"/>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rcRect t="27988"/>
          <a:stretch/>
        </p:blipFill>
        <p:spPr>
          <a:xfrm>
            <a:off x="0" y="0"/>
            <a:ext cx="12192000" cy="6858000"/>
          </a:xfrm>
          <a:prstGeom prst="rect">
            <a:avLst/>
          </a:prstGeom>
        </p:spPr>
      </p:pic>
      <p:sp>
        <p:nvSpPr>
          <p:cNvPr id="2" name="Rectangle 1">
            <a:extLst>
              <a:ext uri="{FF2B5EF4-FFF2-40B4-BE49-F238E27FC236}">
                <a16:creationId xmlns:a16="http://schemas.microsoft.com/office/drawing/2014/main" id="{EF1E07A4-6A5E-4C37-B0C3-395E636A829D}"/>
              </a:ext>
            </a:extLst>
          </p:cNvPr>
          <p:cNvSpPr/>
          <p:nvPr/>
        </p:nvSpPr>
        <p:spPr>
          <a:xfrm>
            <a:off x="2500752" y="204471"/>
            <a:ext cx="7190495"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rgbClr val="FFF9D2"/>
                </a:solidFill>
                <a:effectLst/>
              </a:rPr>
              <a:t>PLOTS AND ACCURACIES</a:t>
            </a:r>
          </a:p>
        </p:txBody>
      </p:sp>
      <p:pic>
        <p:nvPicPr>
          <p:cNvPr id="5" name="Picture 2">
            <a:extLst>
              <a:ext uri="{FF2B5EF4-FFF2-40B4-BE49-F238E27FC236}">
                <a16:creationId xmlns:a16="http://schemas.microsoft.com/office/drawing/2014/main" id="{117604B1-1FF6-4710-BF89-4EBBFFAED6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5876" y="1866900"/>
            <a:ext cx="4120876" cy="29003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80616548-18E5-4D46-BC8C-73A50AB3D6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12400" y="1866900"/>
            <a:ext cx="4120876" cy="290036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22ABD1F-3A36-48B2-B972-25FF588F0C70}"/>
              </a:ext>
            </a:extLst>
          </p:cNvPr>
          <p:cNvSpPr txBox="1"/>
          <p:nvPr/>
        </p:nvSpPr>
        <p:spPr>
          <a:xfrm>
            <a:off x="2622754" y="5274022"/>
            <a:ext cx="6553200" cy="1077218"/>
          </a:xfrm>
          <a:prstGeom prst="rect">
            <a:avLst/>
          </a:prstGeom>
          <a:noFill/>
        </p:spPr>
        <p:txBody>
          <a:bodyPr wrap="square">
            <a:spAutoFit/>
          </a:bodyPr>
          <a:lstStyle/>
          <a:p>
            <a:pPr algn="ctr" rtl="0" fontAlgn="base">
              <a:spcBef>
                <a:spcPts val="0"/>
              </a:spcBef>
              <a:spcAft>
                <a:spcPts val="1200"/>
              </a:spcAft>
            </a:pPr>
            <a:r>
              <a:rPr lang="en-US" sz="1800" b="1" i="0" u="none" strike="noStrike" dirty="0">
                <a:solidFill>
                  <a:schemeClr val="accent6">
                    <a:lumMod val="40000"/>
                    <a:lumOff val="60000"/>
                  </a:schemeClr>
                </a:solidFill>
                <a:effectLst/>
                <a:latin typeface="Lato"/>
              </a:rPr>
              <a:t>The above graphs are for emotion classification model. </a:t>
            </a:r>
          </a:p>
          <a:p>
            <a:pPr algn="ctr" rtl="0" fontAlgn="base">
              <a:spcBef>
                <a:spcPts val="0"/>
              </a:spcBef>
              <a:spcAft>
                <a:spcPts val="1200"/>
              </a:spcAft>
            </a:pPr>
            <a:r>
              <a:rPr lang="en-US" sz="1800" b="1" i="0" u="none" strike="noStrike" dirty="0">
                <a:solidFill>
                  <a:schemeClr val="accent6">
                    <a:lumMod val="40000"/>
                    <a:lumOff val="60000"/>
                  </a:schemeClr>
                </a:solidFill>
                <a:effectLst/>
                <a:latin typeface="Lato"/>
              </a:rPr>
              <a:t>The final accuracy on the training set is 96.96% and on validation set it is 71.18%. The model is overfitting.</a:t>
            </a:r>
          </a:p>
        </p:txBody>
      </p:sp>
    </p:spTree>
    <p:extLst>
      <p:ext uri="{BB962C8B-B14F-4D97-AF65-F5344CB8AC3E}">
        <p14:creationId xmlns:p14="http://schemas.microsoft.com/office/powerpoint/2010/main" val="6713019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xmlns:a14="http://schemas.microsoft.com/office/drawing/2010/main">
      <p:transition spd="slow" advTm="0">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alphaModFix amt="70000"/>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rcRect t="27988"/>
          <a:stretch/>
        </p:blipFill>
        <p:spPr>
          <a:xfrm>
            <a:off x="9525" y="21906"/>
            <a:ext cx="12192000" cy="6858000"/>
          </a:xfrm>
          <a:prstGeom prst="rect">
            <a:avLst/>
          </a:prstGeom>
        </p:spPr>
      </p:pic>
      <p:pic>
        <p:nvPicPr>
          <p:cNvPr id="4" name="Picture 8">
            <a:extLst>
              <a:ext uri="{FF2B5EF4-FFF2-40B4-BE49-F238E27FC236}">
                <a16:creationId xmlns:a16="http://schemas.microsoft.com/office/drawing/2014/main" id="{D05054F7-6EFE-4C8B-9D4A-6450B97A76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9212" y="1357312"/>
            <a:ext cx="4543425" cy="31908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a:extLst>
              <a:ext uri="{FF2B5EF4-FFF2-40B4-BE49-F238E27FC236}">
                <a16:creationId xmlns:a16="http://schemas.microsoft.com/office/drawing/2014/main" id="{F2068B07-76D4-4471-96BF-BEE6F55ACB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6963" y="1357312"/>
            <a:ext cx="4695825" cy="32289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6FB9A24-ED8C-45A6-B9AE-84D99B294DDC}"/>
              </a:ext>
            </a:extLst>
          </p:cNvPr>
          <p:cNvSpPr txBox="1"/>
          <p:nvPr/>
        </p:nvSpPr>
        <p:spPr>
          <a:xfrm>
            <a:off x="2900363" y="5034260"/>
            <a:ext cx="6553200" cy="1077218"/>
          </a:xfrm>
          <a:prstGeom prst="rect">
            <a:avLst/>
          </a:prstGeom>
          <a:noFill/>
        </p:spPr>
        <p:txBody>
          <a:bodyPr wrap="square">
            <a:spAutoFit/>
          </a:bodyPr>
          <a:lstStyle/>
          <a:p>
            <a:pPr algn="ctr" rtl="0" fontAlgn="base">
              <a:spcBef>
                <a:spcPts val="0"/>
              </a:spcBef>
              <a:spcAft>
                <a:spcPts val="1200"/>
              </a:spcAft>
            </a:pPr>
            <a:r>
              <a:rPr lang="en-US" sz="1800" b="1" i="0" u="none" strike="noStrike" dirty="0">
                <a:solidFill>
                  <a:schemeClr val="accent6">
                    <a:lumMod val="40000"/>
                    <a:lumOff val="60000"/>
                  </a:schemeClr>
                </a:solidFill>
                <a:effectLst/>
                <a:latin typeface="Lato"/>
              </a:rPr>
              <a:t>The above graphs are for gender classification model. </a:t>
            </a:r>
          </a:p>
          <a:p>
            <a:pPr algn="ctr" rtl="0" fontAlgn="base">
              <a:spcBef>
                <a:spcPts val="0"/>
              </a:spcBef>
              <a:spcAft>
                <a:spcPts val="1200"/>
              </a:spcAft>
            </a:pPr>
            <a:r>
              <a:rPr lang="en-US" sz="1800" b="1" i="0" u="none" strike="noStrike" dirty="0">
                <a:solidFill>
                  <a:schemeClr val="accent6">
                    <a:lumMod val="40000"/>
                    <a:lumOff val="60000"/>
                  </a:schemeClr>
                </a:solidFill>
                <a:effectLst/>
                <a:latin typeface="Lato"/>
              </a:rPr>
              <a:t>The final accuracy on the training set is 99.91% and on validation set it is 99.3%. </a:t>
            </a:r>
          </a:p>
        </p:txBody>
      </p:sp>
    </p:spTree>
    <p:extLst>
      <p:ext uri="{BB962C8B-B14F-4D97-AF65-F5344CB8AC3E}">
        <p14:creationId xmlns:p14="http://schemas.microsoft.com/office/powerpoint/2010/main" val="139812027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xmlns:a14="http://schemas.microsoft.com/office/drawing/2010/main">
      <p:transition spd="slow" advTm="0">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alphaModFix amt="70000"/>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rcRect t="27988"/>
          <a:stretch/>
        </p:blipFill>
        <p:spPr>
          <a:xfrm>
            <a:off x="0" y="0"/>
            <a:ext cx="12192000" cy="6858000"/>
          </a:xfrm>
          <a:prstGeom prst="rect">
            <a:avLst/>
          </a:prstGeom>
        </p:spPr>
      </p:pic>
      <p:sp>
        <p:nvSpPr>
          <p:cNvPr id="2" name="Rectangle 1">
            <a:extLst>
              <a:ext uri="{FF2B5EF4-FFF2-40B4-BE49-F238E27FC236}">
                <a16:creationId xmlns:a16="http://schemas.microsoft.com/office/drawing/2014/main" id="{21D41992-A1D4-40E7-9585-F8CA91ED6F76}"/>
              </a:ext>
            </a:extLst>
          </p:cNvPr>
          <p:cNvSpPr/>
          <p:nvPr/>
        </p:nvSpPr>
        <p:spPr>
          <a:xfrm>
            <a:off x="2318523" y="145477"/>
            <a:ext cx="7554953"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rgbClr val="FFF9D2"/>
                </a:solidFill>
                <a:effectLst/>
              </a:rPr>
              <a:t>END TERM DELIVERABLES</a:t>
            </a:r>
          </a:p>
        </p:txBody>
      </p:sp>
      <p:sp>
        <p:nvSpPr>
          <p:cNvPr id="6" name="Google Shape;215;p31">
            <a:extLst>
              <a:ext uri="{FF2B5EF4-FFF2-40B4-BE49-F238E27FC236}">
                <a16:creationId xmlns:a16="http://schemas.microsoft.com/office/drawing/2014/main" id="{D954428D-E217-4915-84A2-266554528783}"/>
              </a:ext>
            </a:extLst>
          </p:cNvPr>
          <p:cNvSpPr txBox="1">
            <a:spLocks/>
          </p:cNvSpPr>
          <p:nvPr/>
        </p:nvSpPr>
        <p:spPr>
          <a:xfrm>
            <a:off x="501907" y="1812639"/>
            <a:ext cx="7449495" cy="4137362"/>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RPr/>
            </a:defPPr>
            <a:lvl1pPr marL="228595" marR="0" lvl="0" indent="-228595" algn="l" defTabSz="914380" rtl="0" eaLnBrk="1" latinLnBrk="0" hangingPunct="1">
              <a:lnSpc>
                <a:spcPct val="100000"/>
              </a:lnSpc>
              <a:spcBef>
                <a:spcPts val="0"/>
              </a:spcBef>
              <a:spcAft>
                <a:spcPts val="0"/>
              </a:spcAft>
              <a:buClr>
                <a:srgbClr val="000000"/>
              </a:buClr>
              <a:buFont typeface="Arial"/>
              <a:buChar char="•"/>
              <a:defRPr sz="1867" b="0" i="0" u="none" strike="noStrike" kern="1200" cap="none">
                <a:solidFill>
                  <a:srgbClr val="000000"/>
                </a:solidFill>
                <a:latin typeface="Arial"/>
                <a:ea typeface="Arial"/>
                <a:cs typeface="Arial"/>
                <a:sym typeface="Arial"/>
              </a:defRPr>
            </a:lvl1pPr>
            <a:lvl2pPr marL="685785" marR="0" lvl="1" indent="-228595" algn="l" defTabSz="914380" rtl="0" eaLnBrk="1" latinLnBrk="0" hangingPunct="1">
              <a:lnSpc>
                <a:spcPct val="100000"/>
              </a:lnSpc>
              <a:spcBef>
                <a:spcPts val="0"/>
              </a:spcBef>
              <a:spcAft>
                <a:spcPts val="0"/>
              </a:spcAft>
              <a:buClr>
                <a:srgbClr val="000000"/>
              </a:buClr>
              <a:buFont typeface="Arial"/>
              <a:buChar char="•"/>
              <a:defRPr sz="1867" b="0" i="0" u="none" strike="noStrike" kern="1200" cap="none">
                <a:solidFill>
                  <a:srgbClr val="000000"/>
                </a:solidFill>
                <a:latin typeface="Arial"/>
                <a:ea typeface="Arial"/>
                <a:cs typeface="Arial"/>
                <a:sym typeface="Arial"/>
              </a:defRPr>
            </a:lvl2pPr>
            <a:lvl3pPr marL="1142974" marR="0" lvl="2" indent="-228595" algn="l" defTabSz="914380" rtl="0" eaLnBrk="1" latinLnBrk="0" hangingPunct="1">
              <a:lnSpc>
                <a:spcPct val="100000"/>
              </a:lnSpc>
              <a:spcBef>
                <a:spcPts val="0"/>
              </a:spcBef>
              <a:spcAft>
                <a:spcPts val="0"/>
              </a:spcAft>
              <a:buClr>
                <a:srgbClr val="000000"/>
              </a:buClr>
              <a:buFont typeface="Arial"/>
              <a:buChar char="•"/>
              <a:defRPr sz="1867" b="0" i="0" u="none" strike="noStrike" kern="1200" cap="none">
                <a:solidFill>
                  <a:srgbClr val="000000"/>
                </a:solidFill>
                <a:latin typeface="Arial"/>
                <a:ea typeface="Arial"/>
                <a:cs typeface="Arial"/>
                <a:sym typeface="Arial"/>
              </a:defRPr>
            </a:lvl3pPr>
            <a:lvl4pPr marL="1600164" marR="0" lvl="3" indent="-228595" algn="l" defTabSz="914380" rtl="0" eaLnBrk="1" latinLnBrk="0" hangingPunct="1">
              <a:lnSpc>
                <a:spcPct val="100000"/>
              </a:lnSpc>
              <a:spcBef>
                <a:spcPts val="0"/>
              </a:spcBef>
              <a:spcAft>
                <a:spcPts val="0"/>
              </a:spcAft>
              <a:buClr>
                <a:srgbClr val="000000"/>
              </a:buClr>
              <a:buFont typeface="Arial"/>
              <a:buChar char="•"/>
              <a:defRPr sz="1867" b="0" i="0" u="none" strike="noStrike" kern="1200" cap="none">
                <a:solidFill>
                  <a:srgbClr val="000000"/>
                </a:solidFill>
                <a:latin typeface="Arial"/>
                <a:ea typeface="Arial"/>
                <a:cs typeface="Arial"/>
                <a:sym typeface="Arial"/>
              </a:defRPr>
            </a:lvl4pPr>
            <a:lvl5pPr marL="2057356" marR="0" lvl="4" indent="-228595" algn="l" defTabSz="914380" rtl="0" eaLnBrk="1" latinLnBrk="0" hangingPunct="1">
              <a:lnSpc>
                <a:spcPct val="100000"/>
              </a:lnSpc>
              <a:spcBef>
                <a:spcPts val="0"/>
              </a:spcBef>
              <a:spcAft>
                <a:spcPts val="0"/>
              </a:spcAft>
              <a:buClr>
                <a:srgbClr val="000000"/>
              </a:buClr>
              <a:buFont typeface="Arial"/>
              <a:buChar char="•"/>
              <a:defRPr sz="1867" b="0" i="0" u="none" strike="noStrike" kern="1200" cap="none">
                <a:solidFill>
                  <a:srgbClr val="000000"/>
                </a:solidFill>
                <a:latin typeface="Arial"/>
                <a:ea typeface="Arial"/>
                <a:cs typeface="Arial"/>
                <a:sym typeface="Arial"/>
              </a:defRPr>
            </a:lvl5pPr>
            <a:lvl6pPr marL="2514544" marR="0" lvl="5" indent="-228595" algn="l" defTabSz="914380" rtl="0" eaLnBrk="1" latinLnBrk="0" hangingPunct="1">
              <a:lnSpc>
                <a:spcPct val="100000"/>
              </a:lnSpc>
              <a:spcBef>
                <a:spcPts val="0"/>
              </a:spcBef>
              <a:spcAft>
                <a:spcPts val="0"/>
              </a:spcAft>
              <a:buClr>
                <a:srgbClr val="000000"/>
              </a:buClr>
              <a:buFont typeface="Arial"/>
              <a:buChar char="•"/>
              <a:defRPr sz="1867" b="0" i="0" u="none" strike="noStrike" kern="1200" cap="none">
                <a:solidFill>
                  <a:srgbClr val="000000"/>
                </a:solidFill>
                <a:latin typeface="Arial"/>
                <a:ea typeface="Arial"/>
                <a:cs typeface="Arial"/>
                <a:sym typeface="Arial"/>
              </a:defRPr>
            </a:lvl6pPr>
            <a:lvl7pPr marL="2971734" marR="0" lvl="6" indent="-228595" algn="l" defTabSz="914380" rtl="0" eaLnBrk="1" latinLnBrk="0" hangingPunct="1">
              <a:lnSpc>
                <a:spcPct val="100000"/>
              </a:lnSpc>
              <a:spcBef>
                <a:spcPts val="0"/>
              </a:spcBef>
              <a:spcAft>
                <a:spcPts val="0"/>
              </a:spcAft>
              <a:buClr>
                <a:srgbClr val="000000"/>
              </a:buClr>
              <a:buFont typeface="Arial"/>
              <a:buChar char="•"/>
              <a:defRPr sz="1867" b="0" i="0" u="none" strike="noStrike" kern="1200" cap="none">
                <a:solidFill>
                  <a:srgbClr val="000000"/>
                </a:solidFill>
                <a:latin typeface="Arial"/>
                <a:ea typeface="Arial"/>
                <a:cs typeface="Arial"/>
                <a:sym typeface="Arial"/>
              </a:defRPr>
            </a:lvl7pPr>
            <a:lvl8pPr marL="3428925" marR="0" lvl="7" indent="-228595" algn="l" defTabSz="914380" rtl="0" eaLnBrk="1" latinLnBrk="0" hangingPunct="1">
              <a:lnSpc>
                <a:spcPct val="100000"/>
              </a:lnSpc>
              <a:spcBef>
                <a:spcPts val="0"/>
              </a:spcBef>
              <a:spcAft>
                <a:spcPts val="0"/>
              </a:spcAft>
              <a:buClr>
                <a:srgbClr val="000000"/>
              </a:buClr>
              <a:buFont typeface="Arial"/>
              <a:buChar char="•"/>
              <a:defRPr sz="1867" b="0" i="0" u="none" strike="noStrike" kern="1200" cap="none">
                <a:solidFill>
                  <a:srgbClr val="000000"/>
                </a:solidFill>
                <a:latin typeface="Arial"/>
                <a:ea typeface="Arial"/>
                <a:cs typeface="Arial"/>
                <a:sym typeface="Arial"/>
              </a:defRPr>
            </a:lvl8pPr>
            <a:lvl9pPr marL="3886115" marR="0" lvl="8" indent="-228595" algn="l" defTabSz="914380" rtl="0" eaLnBrk="1" latinLnBrk="0" hangingPunct="1">
              <a:lnSpc>
                <a:spcPct val="100000"/>
              </a:lnSpc>
              <a:spcBef>
                <a:spcPts val="0"/>
              </a:spcBef>
              <a:spcAft>
                <a:spcPts val="0"/>
              </a:spcAft>
              <a:buClr>
                <a:srgbClr val="000000"/>
              </a:buClr>
              <a:buFont typeface="Arial"/>
              <a:buChar char="•"/>
              <a:defRPr sz="1867" b="0" i="0" u="none" strike="noStrike" kern="1200" cap="none">
                <a:solidFill>
                  <a:srgbClr val="000000"/>
                </a:solidFill>
                <a:latin typeface="Arial"/>
                <a:ea typeface="Arial"/>
                <a:cs typeface="Arial"/>
                <a:sym typeface="Arial"/>
              </a:defRPr>
            </a:lvl9pPr>
          </a:lstStyle>
          <a:p>
            <a:pPr marL="0" indent="0">
              <a:buClr>
                <a:srgbClr val="543C52"/>
              </a:buClr>
              <a:buSzPts val="1100"/>
              <a:buFont typeface="Arial"/>
              <a:buNone/>
            </a:pPr>
            <a:endParaRPr lang="en-US" sz="1800" b="1" dirty="0">
              <a:solidFill>
                <a:srgbClr val="E69138"/>
              </a:solidFill>
              <a:latin typeface="Playfair Display"/>
            </a:endParaRPr>
          </a:p>
          <a:p>
            <a:pPr marL="0" indent="0">
              <a:buClr>
                <a:srgbClr val="543C52"/>
              </a:buClr>
              <a:buSzPts val="1100"/>
              <a:buFont typeface="Arial"/>
              <a:buNone/>
            </a:pPr>
            <a:endParaRPr lang="en-US" sz="1800" b="1" dirty="0">
              <a:solidFill>
                <a:srgbClr val="E69138"/>
              </a:solidFill>
              <a:latin typeface="Playfair Display"/>
            </a:endParaRPr>
          </a:p>
          <a:p>
            <a:pPr marL="0" indent="0">
              <a:buClr>
                <a:srgbClr val="543C52"/>
              </a:buClr>
              <a:buSzPts val="1100"/>
              <a:buFont typeface="Arial"/>
              <a:buNone/>
            </a:pPr>
            <a:r>
              <a:rPr lang="en-US" sz="1800" b="1" u="sng" dirty="0">
                <a:solidFill>
                  <a:srgbClr val="E69138"/>
                </a:solidFill>
                <a:latin typeface="Arial Black" panose="020B0A04020102020204" pitchFamily="34" charset="0"/>
              </a:rPr>
              <a:t>1. Implement LSTM model</a:t>
            </a:r>
            <a:r>
              <a:rPr lang="en-US" sz="1800" dirty="0">
                <a:solidFill>
                  <a:srgbClr val="FFFFFF"/>
                </a:solidFill>
                <a:latin typeface="Lato"/>
              </a:rPr>
              <a:t>: </a:t>
            </a:r>
            <a:r>
              <a:rPr lang="en-US" sz="1800" b="1" dirty="0">
                <a:solidFill>
                  <a:srgbClr val="FFFFFF"/>
                </a:solidFill>
                <a:latin typeface="Times New Roman" panose="02020603050405020304" pitchFamily="18" charset="0"/>
                <a:cs typeface="Times New Roman" panose="02020603050405020304" pitchFamily="18" charset="0"/>
              </a:rPr>
              <a:t>Long short-term memory is an artificial recurrent neural network architecture, used in the field of deep learning. LSTM networks are well-suited to classifying, processing and making predictions based on time series data.</a:t>
            </a:r>
          </a:p>
          <a:p>
            <a:pPr marL="0" indent="0">
              <a:buClr>
                <a:srgbClr val="543C52"/>
              </a:buClr>
              <a:buSzPts val="1100"/>
              <a:buFont typeface="Arial"/>
              <a:buNone/>
            </a:pPr>
            <a:endParaRPr lang="en-US" dirty="0"/>
          </a:p>
          <a:p>
            <a:pPr marL="0" indent="0">
              <a:buClr>
                <a:srgbClr val="543C52"/>
              </a:buClr>
              <a:buSzPts val="1100"/>
              <a:buFont typeface="Arial"/>
              <a:buNone/>
            </a:pPr>
            <a:r>
              <a:rPr lang="en-US" sz="1800" b="1" u="sng" dirty="0">
                <a:solidFill>
                  <a:srgbClr val="E69138"/>
                </a:solidFill>
                <a:latin typeface="Arial Black" panose="020B0A04020102020204" pitchFamily="34" charset="0"/>
              </a:rPr>
              <a:t>2. Implement CNN model</a:t>
            </a:r>
            <a:r>
              <a:rPr lang="en-US" sz="1800" b="1" dirty="0">
                <a:solidFill>
                  <a:srgbClr val="FFFFFF"/>
                </a:solidFill>
                <a:latin typeface="Arial" panose="020B0604020202020204" pitchFamily="34" charset="0"/>
              </a:rPr>
              <a:t>:</a:t>
            </a:r>
            <a:r>
              <a:rPr lang="en-US" sz="1800" dirty="0">
                <a:solidFill>
                  <a:srgbClr val="FFFFFF"/>
                </a:solidFill>
                <a:latin typeface="Arial" panose="020B0604020202020204" pitchFamily="34" charset="0"/>
              </a:rPr>
              <a:t> </a:t>
            </a:r>
            <a:r>
              <a:rPr lang="en-US" sz="1800" b="1" dirty="0">
                <a:solidFill>
                  <a:srgbClr val="FFFFFF"/>
                </a:solidFill>
                <a:latin typeface="Times New Roman" panose="02020603050405020304" pitchFamily="18" charset="0"/>
                <a:cs typeface="Times New Roman" panose="02020603050405020304" pitchFamily="18" charset="0"/>
              </a:rPr>
              <a:t>Convolutional neural networks uses raw data, extract features on their own and make predictions on the basis of features.</a:t>
            </a:r>
          </a:p>
          <a:p>
            <a:pPr marL="0" indent="0">
              <a:buClr>
                <a:srgbClr val="543C52"/>
              </a:buClr>
              <a:buSzPts val="1100"/>
              <a:buFont typeface="Arial"/>
              <a:buNone/>
            </a:pPr>
            <a:endParaRPr lang="en-US" sz="1800" dirty="0">
              <a:solidFill>
                <a:srgbClr val="FFFFFF"/>
              </a:solidFill>
              <a:latin typeface="Arial" panose="020B0604020202020204" pitchFamily="34" charset="0"/>
            </a:endParaRPr>
          </a:p>
          <a:p>
            <a:pPr marL="0" indent="0">
              <a:buClr>
                <a:srgbClr val="543C52"/>
              </a:buClr>
              <a:buSzPts val="1100"/>
              <a:buFont typeface="Arial"/>
              <a:buNone/>
            </a:pPr>
            <a:r>
              <a:rPr lang="en-US" sz="1800" b="1" u="sng" dirty="0">
                <a:solidFill>
                  <a:srgbClr val="E69138"/>
                </a:solidFill>
                <a:latin typeface="Arial Black" panose="020B0A04020102020204" pitchFamily="34" charset="0"/>
              </a:rPr>
              <a:t>3. Compare the Accuracy</a:t>
            </a:r>
            <a:r>
              <a:rPr lang="en-US" sz="1800" dirty="0">
                <a:solidFill>
                  <a:srgbClr val="FFFFFF"/>
                </a:solidFill>
                <a:latin typeface="Arial" panose="020B0604020202020204" pitchFamily="34" charset="0"/>
              </a:rPr>
              <a:t>: </a:t>
            </a:r>
            <a:r>
              <a:rPr lang="en-US" sz="1800" b="1" dirty="0">
                <a:solidFill>
                  <a:srgbClr val="FFFFFF"/>
                </a:solidFill>
                <a:latin typeface="Times New Roman" panose="02020603050405020304" pitchFamily="18" charset="0"/>
                <a:cs typeface="Times New Roman" panose="02020603050405020304" pitchFamily="18" charset="0"/>
              </a:rPr>
              <a:t>After implementing these models, we will compare the accuracy of MLP, LSTM, CNN models.</a:t>
            </a:r>
          </a:p>
          <a:p>
            <a:pPr marL="0" indent="0">
              <a:buClr>
                <a:srgbClr val="543C52"/>
              </a:buClr>
              <a:buSzPts val="1100"/>
              <a:buFont typeface="Arial"/>
              <a:buNone/>
            </a:pPr>
            <a:endParaRPr lang="en-US" sz="1800" dirty="0">
              <a:solidFill>
                <a:srgbClr val="FFFFFF"/>
              </a:solidFill>
              <a:latin typeface="Arial" panose="020B0604020202020204" pitchFamily="34" charset="0"/>
            </a:endParaRPr>
          </a:p>
          <a:p>
            <a:pPr marL="0" indent="0">
              <a:buClr>
                <a:srgbClr val="543C52"/>
              </a:buClr>
              <a:buSzPts val="1100"/>
              <a:buFont typeface="Arial"/>
              <a:buNone/>
            </a:pPr>
            <a:r>
              <a:rPr lang="en-US" sz="1800" b="1" u="sng" dirty="0">
                <a:solidFill>
                  <a:srgbClr val="E69138"/>
                </a:solidFill>
                <a:latin typeface="Arial Black" panose="020B0A04020102020204" pitchFamily="34" charset="0"/>
              </a:rPr>
              <a:t>4. Test the model on Live voices</a:t>
            </a:r>
            <a:r>
              <a:rPr lang="en-US" sz="1800" dirty="0">
                <a:solidFill>
                  <a:srgbClr val="FFFFFF"/>
                </a:solidFill>
                <a:latin typeface="Arial" panose="020B0604020202020204" pitchFamily="34" charset="0"/>
              </a:rPr>
              <a:t>: </a:t>
            </a:r>
            <a:r>
              <a:rPr lang="en-US" sz="1800" b="1" dirty="0">
                <a:solidFill>
                  <a:srgbClr val="FFFFFF"/>
                </a:solidFill>
                <a:latin typeface="Times New Roman" panose="02020603050405020304" pitchFamily="18" charset="0"/>
                <a:cs typeface="Times New Roman" panose="02020603050405020304" pitchFamily="18" charset="0"/>
              </a:rPr>
              <a:t>We will then test the best model on our live voices.</a:t>
            </a:r>
          </a:p>
          <a:p>
            <a:pPr marL="0" indent="0">
              <a:buClr>
                <a:srgbClr val="543C52"/>
              </a:buClr>
              <a:buSzPts val="1100"/>
              <a:buFont typeface="Arial"/>
              <a:buNone/>
            </a:pPr>
            <a:endParaRPr lang="en-US" dirty="0"/>
          </a:p>
          <a:p>
            <a:pPr marL="0" indent="0">
              <a:buClr>
                <a:srgbClr val="543C52"/>
              </a:buClr>
              <a:buSzPts val="1100"/>
              <a:buFont typeface="Arial"/>
              <a:buNone/>
            </a:pPr>
            <a:endParaRPr lang="en-US" dirty="0"/>
          </a:p>
        </p:txBody>
      </p:sp>
      <p:pic>
        <p:nvPicPr>
          <p:cNvPr id="8" name="Picture 2" descr="How to Build a Powerful Deliverable Strategy from Scratch | Workzone">
            <a:extLst>
              <a:ext uri="{FF2B5EF4-FFF2-40B4-BE49-F238E27FC236}">
                <a16:creationId xmlns:a16="http://schemas.microsoft.com/office/drawing/2014/main" id="{C294E512-F48D-488F-AA33-A2ADF17D44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2901" y="1928739"/>
            <a:ext cx="3657600" cy="3905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03912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xmlns:a14="http://schemas.microsoft.com/office/drawing/2010/main">
      <p:transition spd="slow" advTm="0">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alphaModFix amt="70000"/>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rcRect t="27988"/>
          <a:stretch/>
        </p:blipFill>
        <p:spPr>
          <a:xfrm>
            <a:off x="0" y="0"/>
            <a:ext cx="12192000" cy="6858000"/>
          </a:xfrm>
          <a:prstGeom prst="rect">
            <a:avLst/>
          </a:prstGeom>
        </p:spPr>
      </p:pic>
      <p:sp>
        <p:nvSpPr>
          <p:cNvPr id="2" name="Rectangle 1">
            <a:extLst>
              <a:ext uri="{FF2B5EF4-FFF2-40B4-BE49-F238E27FC236}">
                <a16:creationId xmlns:a16="http://schemas.microsoft.com/office/drawing/2014/main" id="{F0DA9FF4-054F-4F4C-B991-1C01A0722CE7}"/>
              </a:ext>
            </a:extLst>
          </p:cNvPr>
          <p:cNvSpPr/>
          <p:nvPr/>
        </p:nvSpPr>
        <p:spPr>
          <a:xfrm>
            <a:off x="3592077" y="155309"/>
            <a:ext cx="5007846"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rgbClr val="FFF9D2"/>
                </a:solidFill>
                <a:effectLst/>
              </a:rPr>
              <a:t>CONTRIBUTIONS</a:t>
            </a:r>
          </a:p>
        </p:txBody>
      </p:sp>
      <p:sp>
        <p:nvSpPr>
          <p:cNvPr id="5" name="Google Shape;169;p27">
            <a:extLst>
              <a:ext uri="{FF2B5EF4-FFF2-40B4-BE49-F238E27FC236}">
                <a16:creationId xmlns:a16="http://schemas.microsoft.com/office/drawing/2014/main" id="{DA95DE66-BECD-48CD-B480-F72F8ADB5B5B}"/>
              </a:ext>
            </a:extLst>
          </p:cNvPr>
          <p:cNvSpPr txBox="1">
            <a:spLocks/>
          </p:cNvSpPr>
          <p:nvPr/>
        </p:nvSpPr>
        <p:spPr>
          <a:xfrm>
            <a:off x="1113867" y="1536633"/>
            <a:ext cx="9964400" cy="4555200"/>
          </a:xfrm>
          <a:prstGeom prst="rect">
            <a:avLst/>
          </a:prstGeom>
        </p:spPr>
        <p:txBody>
          <a:bodyPr spcFirstLastPara="1" vert="horz" wrap="square" lIns="121900" tIns="121900" rIns="121900" bIns="121900" rtlCol="0" anchor="ctr" anchorCtr="0">
            <a:noAutofit/>
          </a:bodyPr>
          <a:lstStyle>
            <a:lvl1pPr marL="228595" indent="-228595" algn="l" defTabSz="914380" rtl="0" eaLnBrk="1" latinLnBrk="0" hangingPunct="1">
              <a:lnSpc>
                <a:spcPct val="90000"/>
              </a:lnSpc>
              <a:spcBef>
                <a:spcPts val="999"/>
              </a:spcBef>
              <a:buFont typeface="Arial" panose="020B0604020202020204" pitchFamily="34" charset="0"/>
              <a:buChar char="•"/>
              <a:defRPr sz="2800" kern="1200">
                <a:solidFill>
                  <a:schemeClr val="tx1"/>
                </a:solidFill>
                <a:latin typeface="+mn-lt"/>
                <a:ea typeface="+mn-ea"/>
                <a:cs typeface="+mn-cs"/>
              </a:defRPr>
            </a:lvl1pPr>
            <a:lvl2pPr marL="685785" indent="-228595" algn="l" defTabSz="91438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4" indent="-228595" algn="l" defTabSz="91438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4"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56"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44"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34"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25"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15"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3195" indent="0" fontAlgn="base">
              <a:spcBef>
                <a:spcPts val="0"/>
              </a:spcBef>
              <a:spcAft>
                <a:spcPts val="1200"/>
              </a:spcAft>
              <a:buFont typeface="Arial" panose="020B0604020202020204" pitchFamily="34" charset="0"/>
              <a:buNone/>
            </a:pPr>
            <a:r>
              <a:rPr lang="en-US" sz="2000" b="1" dirty="0">
                <a:solidFill>
                  <a:srgbClr val="00FFFF"/>
                </a:solidFill>
                <a:latin typeface="Times New Roman" panose="02020603050405020304" pitchFamily="18" charset="0"/>
                <a:cs typeface="Times New Roman" panose="02020603050405020304" pitchFamily="18" charset="0"/>
              </a:rPr>
              <a:t>Anmol Agarwal </a:t>
            </a:r>
            <a:r>
              <a:rPr lang="en-US" sz="1800" b="1" dirty="0">
                <a:solidFill>
                  <a:srgbClr val="FFFFFF"/>
                </a:solidFill>
                <a:latin typeface="Times New Roman" panose="02020603050405020304" pitchFamily="18" charset="0"/>
                <a:cs typeface="Times New Roman" panose="02020603050405020304" pitchFamily="18" charset="0"/>
              </a:rPr>
              <a:t>  </a:t>
            </a:r>
            <a:br>
              <a:rPr lang="en-US" sz="1800" b="1" dirty="0">
                <a:solidFill>
                  <a:srgbClr val="FFFFFF"/>
                </a:solidFill>
                <a:latin typeface="Times New Roman" panose="02020603050405020304" pitchFamily="18" charset="0"/>
                <a:cs typeface="Times New Roman" panose="02020603050405020304" pitchFamily="18" charset="0"/>
              </a:rPr>
            </a:br>
            <a:r>
              <a:rPr lang="en-US" sz="1800" b="1" dirty="0">
                <a:solidFill>
                  <a:srgbClr val="FFFFFF"/>
                </a:solidFill>
                <a:latin typeface="Times New Roman" panose="02020603050405020304" pitchFamily="18" charset="0"/>
                <a:cs typeface="Times New Roman" panose="02020603050405020304" pitchFamily="18" charset="0"/>
              </a:rPr>
              <a:t>Loading, splitting and scaling data and feature extraction</a:t>
            </a:r>
            <a:br>
              <a:rPr lang="en-US" sz="1800" b="1" dirty="0">
                <a:solidFill>
                  <a:srgbClr val="FFFFFF"/>
                </a:solidFill>
                <a:latin typeface="Times New Roman" panose="02020603050405020304" pitchFamily="18" charset="0"/>
                <a:cs typeface="Times New Roman" panose="02020603050405020304" pitchFamily="18" charset="0"/>
              </a:rPr>
            </a:br>
            <a:r>
              <a:rPr lang="en-US" sz="1800" b="1" dirty="0">
                <a:solidFill>
                  <a:srgbClr val="FFFFFF"/>
                </a:solidFill>
                <a:latin typeface="Times New Roman" panose="02020603050405020304" pitchFamily="18" charset="0"/>
                <a:cs typeface="Times New Roman" panose="02020603050405020304" pitchFamily="18" charset="0"/>
              </a:rPr>
              <a:t>Made hidden layers of  MLP model for emotions classification.</a:t>
            </a:r>
            <a:r>
              <a:rPr lang="en-US" sz="1800" b="1" dirty="0">
                <a:solidFill>
                  <a:srgbClr val="FFD966"/>
                </a:solidFill>
                <a:latin typeface="Times New Roman" panose="02020603050405020304" pitchFamily="18" charset="0"/>
                <a:cs typeface="Times New Roman" panose="02020603050405020304" pitchFamily="18" charset="0"/>
              </a:rPr>
              <a:t> </a:t>
            </a:r>
          </a:p>
          <a:p>
            <a:pPr marL="203195" indent="0" fontAlgn="base">
              <a:spcBef>
                <a:spcPts val="0"/>
              </a:spcBef>
              <a:spcAft>
                <a:spcPts val="1200"/>
              </a:spcAft>
              <a:buFont typeface="Arial" panose="020B0604020202020204" pitchFamily="34" charset="0"/>
              <a:buNone/>
            </a:pPr>
            <a:r>
              <a:rPr lang="en-US" sz="2000" b="1" dirty="0">
                <a:solidFill>
                  <a:srgbClr val="00FFFF"/>
                </a:solidFill>
                <a:latin typeface="Times New Roman" panose="02020603050405020304" pitchFamily="18" charset="0"/>
                <a:cs typeface="Times New Roman" panose="02020603050405020304" pitchFamily="18" charset="0"/>
              </a:rPr>
              <a:t>Pranav Singh</a:t>
            </a:r>
            <a:br>
              <a:rPr lang="en-US" sz="1800" b="1" dirty="0">
                <a:solidFill>
                  <a:srgbClr val="FFE599"/>
                </a:solidFill>
                <a:latin typeface="Times New Roman" panose="02020603050405020304" pitchFamily="18" charset="0"/>
                <a:cs typeface="Times New Roman" panose="02020603050405020304" pitchFamily="18" charset="0"/>
              </a:rPr>
            </a:br>
            <a:r>
              <a:rPr lang="en-US" sz="1800" b="1" dirty="0">
                <a:solidFill>
                  <a:srgbClr val="FFFFFF"/>
                </a:solidFill>
                <a:latin typeface="Times New Roman" panose="02020603050405020304" pitchFamily="18" charset="0"/>
                <a:cs typeface="Times New Roman" panose="02020603050405020304" pitchFamily="18" charset="0"/>
              </a:rPr>
              <a:t>Made plots of audio features.</a:t>
            </a:r>
          </a:p>
          <a:p>
            <a:pPr marL="203195" indent="0" fontAlgn="base">
              <a:spcBef>
                <a:spcPts val="0"/>
              </a:spcBef>
              <a:spcAft>
                <a:spcPts val="1200"/>
              </a:spcAft>
              <a:buFont typeface="Arial" panose="020B0604020202020204" pitchFamily="34" charset="0"/>
              <a:buNone/>
            </a:pPr>
            <a:r>
              <a:rPr lang="en-US" sz="2000" b="1" dirty="0">
                <a:solidFill>
                  <a:srgbClr val="00FFFF"/>
                </a:solidFill>
                <a:latin typeface="Times New Roman" panose="02020603050405020304" pitchFamily="18" charset="0"/>
                <a:cs typeface="Times New Roman" panose="02020603050405020304" pitchFamily="18" charset="0"/>
              </a:rPr>
              <a:t>Rishabh </a:t>
            </a:r>
            <a:r>
              <a:rPr lang="en-US" sz="2000" b="1" dirty="0" err="1">
                <a:solidFill>
                  <a:srgbClr val="00FFFF"/>
                </a:solidFill>
                <a:latin typeface="Times New Roman" panose="02020603050405020304" pitchFamily="18" charset="0"/>
                <a:cs typeface="Times New Roman" panose="02020603050405020304" pitchFamily="18" charset="0"/>
              </a:rPr>
              <a:t>Mukati</a:t>
            </a:r>
            <a:br>
              <a:rPr lang="en-US" sz="1800" b="1" dirty="0">
                <a:solidFill>
                  <a:srgbClr val="FFFFFF"/>
                </a:solidFill>
                <a:latin typeface="Times New Roman" panose="02020603050405020304" pitchFamily="18" charset="0"/>
                <a:cs typeface="Times New Roman" panose="02020603050405020304" pitchFamily="18" charset="0"/>
              </a:rPr>
            </a:br>
            <a:r>
              <a:rPr lang="en-US" sz="1800" b="1" dirty="0">
                <a:solidFill>
                  <a:srgbClr val="FFFFFF"/>
                </a:solidFill>
                <a:latin typeface="Times New Roman" panose="02020603050405020304" pitchFamily="18" charset="0"/>
                <a:cs typeface="Times New Roman" panose="02020603050405020304" pitchFamily="18" charset="0"/>
              </a:rPr>
              <a:t>Made plots of accuracy and loss for the gender classification model.</a:t>
            </a:r>
            <a:endParaRPr lang="en-US" sz="1800" b="1" dirty="0">
              <a:latin typeface="Times New Roman" panose="02020603050405020304" pitchFamily="18" charset="0"/>
              <a:cs typeface="Times New Roman" panose="02020603050405020304" pitchFamily="18" charset="0"/>
            </a:endParaRPr>
          </a:p>
          <a:p>
            <a:pPr marL="203195" indent="0" fontAlgn="base">
              <a:spcBef>
                <a:spcPts val="0"/>
              </a:spcBef>
              <a:spcAft>
                <a:spcPts val="1200"/>
              </a:spcAft>
              <a:buFont typeface="Arial" panose="020B0604020202020204" pitchFamily="34" charset="0"/>
              <a:buNone/>
            </a:pPr>
            <a:r>
              <a:rPr lang="en-US" sz="2000" b="1" dirty="0">
                <a:solidFill>
                  <a:srgbClr val="00FFFF"/>
                </a:solidFill>
                <a:latin typeface="Times New Roman" panose="02020603050405020304" pitchFamily="18" charset="0"/>
                <a:cs typeface="Times New Roman" panose="02020603050405020304" pitchFamily="18" charset="0"/>
              </a:rPr>
              <a:t>Sahil Bansal</a:t>
            </a:r>
            <a:r>
              <a:rPr lang="en-US" sz="1800" b="1" dirty="0">
                <a:solidFill>
                  <a:srgbClr val="FFE599"/>
                </a:solidFill>
                <a:latin typeface="Times New Roman" panose="02020603050405020304" pitchFamily="18" charset="0"/>
                <a:cs typeface="Times New Roman" panose="02020603050405020304" pitchFamily="18" charset="0"/>
              </a:rPr>
              <a:t> </a:t>
            </a:r>
            <a:r>
              <a:rPr lang="en-US" sz="1800" b="1" dirty="0">
                <a:solidFill>
                  <a:srgbClr val="FFFFFF"/>
                </a:solidFill>
                <a:latin typeface="Times New Roman" panose="02020603050405020304" pitchFamily="18" charset="0"/>
                <a:cs typeface="Times New Roman" panose="02020603050405020304" pitchFamily="18" charset="0"/>
              </a:rPr>
              <a:t>       </a:t>
            </a:r>
            <a:br>
              <a:rPr lang="en-US" sz="1800" b="1" dirty="0">
                <a:solidFill>
                  <a:srgbClr val="FFFFFF"/>
                </a:solidFill>
                <a:latin typeface="Times New Roman" panose="02020603050405020304" pitchFamily="18" charset="0"/>
                <a:cs typeface="Times New Roman" panose="02020603050405020304" pitchFamily="18" charset="0"/>
              </a:rPr>
            </a:br>
            <a:r>
              <a:rPr lang="en-US" sz="1800" b="1" dirty="0">
                <a:solidFill>
                  <a:srgbClr val="FFFFFF"/>
                </a:solidFill>
                <a:latin typeface="Times New Roman" panose="02020603050405020304" pitchFamily="18" charset="0"/>
                <a:cs typeface="Times New Roman" panose="02020603050405020304" pitchFamily="18" charset="0"/>
              </a:rPr>
              <a:t>Added Regularization and Dropout layers in emotion classification model</a:t>
            </a:r>
            <a:br>
              <a:rPr lang="en-US" sz="1800" b="1" dirty="0">
                <a:solidFill>
                  <a:srgbClr val="FFFFFF"/>
                </a:solidFill>
                <a:latin typeface="Times New Roman" panose="02020603050405020304" pitchFamily="18" charset="0"/>
                <a:cs typeface="Times New Roman" panose="02020603050405020304" pitchFamily="18" charset="0"/>
              </a:rPr>
            </a:br>
            <a:r>
              <a:rPr lang="en-US" sz="1800" b="1" dirty="0">
                <a:solidFill>
                  <a:srgbClr val="FFFFFF"/>
                </a:solidFill>
                <a:latin typeface="Times New Roman" panose="02020603050405020304" pitchFamily="18" charset="0"/>
                <a:cs typeface="Times New Roman" panose="02020603050405020304" pitchFamily="18" charset="0"/>
              </a:rPr>
              <a:t>Plotted Accuracy and loss of emotion classification model.</a:t>
            </a:r>
            <a:endParaRPr lang="en-US" sz="2000" b="1" dirty="0">
              <a:solidFill>
                <a:srgbClr val="00FFFF"/>
              </a:solidFill>
              <a:latin typeface="Times New Roman" panose="02020603050405020304" pitchFamily="18" charset="0"/>
              <a:cs typeface="Times New Roman" panose="02020603050405020304" pitchFamily="18" charset="0"/>
            </a:endParaRPr>
          </a:p>
          <a:p>
            <a:pPr marL="203195" indent="0" fontAlgn="base">
              <a:spcBef>
                <a:spcPts val="0"/>
              </a:spcBef>
              <a:spcAft>
                <a:spcPts val="1200"/>
              </a:spcAft>
              <a:buFont typeface="Arial" panose="020B0604020202020204" pitchFamily="34" charset="0"/>
              <a:buNone/>
            </a:pPr>
            <a:r>
              <a:rPr lang="en-US" sz="2000" b="1" dirty="0">
                <a:solidFill>
                  <a:srgbClr val="00FFFF"/>
                </a:solidFill>
                <a:latin typeface="Times New Roman" panose="02020603050405020304" pitchFamily="18" charset="0"/>
                <a:cs typeface="Times New Roman" panose="02020603050405020304" pitchFamily="18" charset="0"/>
              </a:rPr>
              <a:t>Sarah Kapoor</a:t>
            </a:r>
            <a:br>
              <a:rPr lang="en-US" sz="1800" b="1" dirty="0">
                <a:solidFill>
                  <a:srgbClr val="FFE599"/>
                </a:solidFill>
                <a:latin typeface="Times New Roman" panose="02020603050405020304" pitchFamily="18" charset="0"/>
                <a:cs typeface="Times New Roman" panose="02020603050405020304" pitchFamily="18" charset="0"/>
              </a:rPr>
            </a:br>
            <a:r>
              <a:rPr lang="en-US" sz="1800" b="1" dirty="0">
                <a:solidFill>
                  <a:srgbClr val="FFFFFF"/>
                </a:solidFill>
                <a:latin typeface="Times New Roman" panose="02020603050405020304" pitchFamily="18" charset="0"/>
                <a:cs typeface="Times New Roman" panose="02020603050405020304" pitchFamily="18" charset="0"/>
              </a:rPr>
              <a:t>Plotted waveforms and </a:t>
            </a:r>
            <a:r>
              <a:rPr lang="en-US" sz="1800" b="1" dirty="0" err="1">
                <a:solidFill>
                  <a:srgbClr val="FFFFFF"/>
                </a:solidFill>
                <a:latin typeface="Times New Roman" panose="02020603050405020304" pitchFamily="18" charset="0"/>
                <a:cs typeface="Times New Roman" panose="02020603050405020304" pitchFamily="18" charset="0"/>
              </a:rPr>
              <a:t>spectograms</a:t>
            </a:r>
            <a:r>
              <a:rPr lang="en-US" sz="1800" b="1" dirty="0">
                <a:solidFill>
                  <a:srgbClr val="FFFFFF"/>
                </a:solidFill>
                <a:latin typeface="Times New Roman" panose="02020603050405020304" pitchFamily="18" charset="0"/>
                <a:cs typeface="Times New Roman" panose="02020603050405020304" pitchFamily="18" charset="0"/>
              </a:rPr>
              <a:t> of audio files.</a:t>
            </a:r>
            <a:endParaRPr lang="en-IN" sz="1800" b="1" dirty="0">
              <a:solidFill>
                <a:srgbClr val="FFFFFF"/>
              </a:solidFill>
              <a:latin typeface="Times New Roman" panose="02020603050405020304" pitchFamily="18" charset="0"/>
              <a:cs typeface="Times New Roman" panose="02020603050405020304" pitchFamily="18" charset="0"/>
            </a:endParaRPr>
          </a:p>
          <a:p>
            <a:pPr marL="203195" indent="0" fontAlgn="base">
              <a:spcBef>
                <a:spcPts val="0"/>
              </a:spcBef>
              <a:spcAft>
                <a:spcPts val="1200"/>
              </a:spcAft>
              <a:buFont typeface="Arial" panose="020B0604020202020204" pitchFamily="34" charset="0"/>
              <a:buNone/>
            </a:pPr>
            <a:r>
              <a:rPr lang="en-US" sz="2000" b="1" dirty="0" err="1">
                <a:solidFill>
                  <a:srgbClr val="00FFFF"/>
                </a:solidFill>
                <a:latin typeface="Times New Roman" panose="02020603050405020304" pitchFamily="18" charset="0"/>
                <a:cs typeface="Times New Roman" panose="02020603050405020304" pitchFamily="18" charset="0"/>
              </a:rPr>
              <a:t>Srajan</a:t>
            </a:r>
            <a:r>
              <a:rPr lang="en-US" sz="2000" b="1" dirty="0">
                <a:solidFill>
                  <a:srgbClr val="00FFFF"/>
                </a:solidFill>
                <a:latin typeface="Times New Roman" panose="02020603050405020304" pitchFamily="18" charset="0"/>
                <a:cs typeface="Times New Roman" panose="02020603050405020304" pitchFamily="18" charset="0"/>
              </a:rPr>
              <a:t> Jain</a:t>
            </a:r>
            <a:br>
              <a:rPr lang="en-US" sz="1800" b="1" dirty="0">
                <a:solidFill>
                  <a:srgbClr val="FFFFFF"/>
                </a:solidFill>
                <a:latin typeface="Times New Roman" panose="02020603050405020304" pitchFamily="18" charset="0"/>
                <a:cs typeface="Times New Roman" panose="02020603050405020304" pitchFamily="18" charset="0"/>
              </a:rPr>
            </a:br>
            <a:r>
              <a:rPr lang="en-US" sz="1800" b="1" dirty="0">
                <a:solidFill>
                  <a:srgbClr val="FFFFFF"/>
                </a:solidFill>
                <a:latin typeface="Times New Roman" panose="02020603050405020304" pitchFamily="18" charset="0"/>
                <a:cs typeface="Times New Roman" panose="02020603050405020304" pitchFamily="18" charset="0"/>
              </a:rPr>
              <a:t>Made the complete model for gender classification using the same features</a:t>
            </a:r>
            <a:endParaRPr lang="en-IN"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642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xmlns:a14="http://schemas.microsoft.com/office/drawing/2010/main">
      <p:transition spd="slow" advTm="0">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alphaModFix amt="70000"/>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rcRect t="27988"/>
          <a:stretch/>
        </p:blipFill>
        <p:spPr>
          <a:xfrm>
            <a:off x="52387" y="42506"/>
            <a:ext cx="12192000" cy="6858000"/>
          </a:xfrm>
          <a:prstGeom prst="rect">
            <a:avLst/>
          </a:prstGeom>
        </p:spPr>
      </p:pic>
      <p:sp>
        <p:nvSpPr>
          <p:cNvPr id="2" name="Rectangle 1">
            <a:extLst>
              <a:ext uri="{FF2B5EF4-FFF2-40B4-BE49-F238E27FC236}">
                <a16:creationId xmlns:a16="http://schemas.microsoft.com/office/drawing/2014/main" id="{117FB670-246B-4BBB-947E-D71E78C88C93}"/>
              </a:ext>
            </a:extLst>
          </p:cNvPr>
          <p:cNvSpPr/>
          <p:nvPr/>
        </p:nvSpPr>
        <p:spPr>
          <a:xfrm>
            <a:off x="1792418" y="169051"/>
            <a:ext cx="8607164"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rgbClr val="FFF9D2"/>
                </a:solidFill>
                <a:effectLst/>
              </a:rPr>
              <a:t>REFERENCES AND TUTORIALS</a:t>
            </a:r>
          </a:p>
        </p:txBody>
      </p:sp>
      <p:sp>
        <p:nvSpPr>
          <p:cNvPr id="5" name="TextBox 4">
            <a:extLst>
              <a:ext uri="{FF2B5EF4-FFF2-40B4-BE49-F238E27FC236}">
                <a16:creationId xmlns:a16="http://schemas.microsoft.com/office/drawing/2014/main" id="{B1117CE6-DAE5-4B7A-915D-E9B1A12B57AE}"/>
              </a:ext>
            </a:extLst>
          </p:cNvPr>
          <p:cNvSpPr txBox="1"/>
          <p:nvPr/>
        </p:nvSpPr>
        <p:spPr>
          <a:xfrm>
            <a:off x="1030421" y="1358409"/>
            <a:ext cx="9839325" cy="5786199"/>
          </a:xfrm>
          <a:prstGeom prst="rect">
            <a:avLst/>
          </a:prstGeom>
          <a:noFill/>
        </p:spPr>
        <p:txBody>
          <a:bodyPr wrap="square">
            <a:spAutoFit/>
          </a:bodyPr>
          <a:lstStyle/>
          <a:p>
            <a:pPr rtl="0" fontAlgn="base">
              <a:spcBef>
                <a:spcPts val="0"/>
              </a:spcBef>
              <a:spcAft>
                <a:spcPts val="0"/>
              </a:spcAft>
              <a:buFont typeface="Arial" panose="020B0604020202020204" pitchFamily="34" charset="0"/>
              <a:buChar char="•"/>
            </a:pPr>
            <a:r>
              <a:rPr lang="en-US" b="1" i="0" u="none" strike="noStrike" dirty="0">
                <a:solidFill>
                  <a:schemeClr val="bg1"/>
                </a:solidFill>
                <a:effectLst/>
                <a:latin typeface="Times New Roman" panose="02020603050405020304" pitchFamily="18" charset="0"/>
                <a:cs typeface="Times New Roman" panose="02020603050405020304" pitchFamily="18" charset="0"/>
              </a:rPr>
              <a:t>Python basics</a:t>
            </a:r>
            <a:r>
              <a:rPr lang="en-US" b="0" i="0" u="none" strike="noStrike" dirty="0">
                <a:solidFill>
                  <a:schemeClr val="bg1"/>
                </a:solidFill>
                <a:effectLst/>
                <a:latin typeface="Times New Roman" panose="02020603050405020304" pitchFamily="18" charset="0"/>
                <a:cs typeface="Times New Roman" panose="02020603050405020304" pitchFamily="18" charset="0"/>
              </a:rPr>
              <a:t>: </a:t>
            </a:r>
            <a:r>
              <a:rPr lang="en-US" b="0" i="0" u="none" strike="noStrike" dirty="0">
                <a:solidFill>
                  <a:schemeClr val="bg1"/>
                </a:solidFill>
                <a:effectLs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https://github.com/bcs-iitk/BCS_Workshop_Apr_20/tree/master/Python_Tutorial</a:t>
            </a:r>
            <a:r>
              <a:rPr lang="en-US" b="0" i="0" u="none" strike="noStrike" dirty="0">
                <a:solidFill>
                  <a:schemeClr val="bg1"/>
                </a:solidFill>
                <a:effectLst/>
                <a:latin typeface="Times New Roman" panose="02020603050405020304" pitchFamily="18" charset="0"/>
                <a:cs typeface="Times New Roman" panose="02020603050405020304" pitchFamily="18" charset="0"/>
              </a:rPr>
              <a:t>. </a:t>
            </a:r>
          </a:p>
          <a:p>
            <a:pPr rtl="0" fontAlgn="base">
              <a:spcBef>
                <a:spcPts val="0"/>
              </a:spcBef>
              <a:spcAft>
                <a:spcPts val="0"/>
              </a:spcAft>
            </a:pPr>
            <a:r>
              <a:rPr lang="en-US" b="0" i="0" u="none" strike="noStrike" dirty="0">
                <a:solidFill>
                  <a:schemeClr val="bg1"/>
                </a:solidFill>
                <a:effectLst/>
                <a:latin typeface="Times New Roman" panose="02020603050405020304" pitchFamily="18" charset="0"/>
                <a:cs typeface="Times New Roman" panose="02020603050405020304" pitchFamily="18" charset="0"/>
              </a:rPr>
              <a:t>-</a:t>
            </a:r>
            <a:r>
              <a:rPr lang="en-US" b="1" i="0" u="none" strike="noStrike" dirty="0">
                <a:solidFill>
                  <a:schemeClr val="bg1"/>
                </a:solidFill>
                <a:effectLst/>
                <a:latin typeface="Times New Roman" panose="02020603050405020304" pitchFamily="18" charset="0"/>
                <a:cs typeface="Times New Roman" panose="02020603050405020304" pitchFamily="18" charset="0"/>
              </a:rPr>
              <a:t>Shashi Kant Gupta,</a:t>
            </a:r>
            <a:r>
              <a:rPr lang="en-US" b="0" i="0" u="none" strike="noStrike" dirty="0">
                <a:solidFill>
                  <a:schemeClr val="bg1"/>
                </a:solidFill>
                <a:effectLst/>
                <a:latin typeface="Times New Roman" panose="02020603050405020304" pitchFamily="18" charset="0"/>
                <a:cs typeface="Times New Roman" panose="02020603050405020304" pitchFamily="18" charset="0"/>
              </a:rPr>
              <a:t> founder BCS. </a:t>
            </a:r>
            <a:br>
              <a:rPr lang="en-US" b="0" i="0" u="none" strike="noStrike" dirty="0">
                <a:solidFill>
                  <a:schemeClr val="bg1"/>
                </a:solidFill>
                <a:effectLst/>
                <a:latin typeface="Times New Roman" panose="02020603050405020304" pitchFamily="18" charset="0"/>
                <a:cs typeface="Times New Roman" panose="02020603050405020304" pitchFamily="18" charset="0"/>
              </a:rPr>
            </a:br>
            <a:endParaRPr lang="en-US" b="0" i="0" u="none" strike="noStrike" dirty="0">
              <a:solidFill>
                <a:schemeClr val="bg1"/>
              </a:solidFill>
              <a:effectLst/>
              <a:latin typeface="Times New Roman" panose="02020603050405020304" pitchFamily="18" charset="0"/>
              <a:cs typeface="Times New Roman" panose="02020603050405020304" pitchFamily="18" charset="0"/>
            </a:endParaRPr>
          </a:p>
          <a:p>
            <a:pPr rtl="0" fontAlgn="base">
              <a:spcBef>
                <a:spcPts val="0"/>
              </a:spcBef>
              <a:spcAft>
                <a:spcPts val="0"/>
              </a:spcAft>
              <a:buFont typeface="Arial" panose="020B0604020202020204" pitchFamily="34" charset="0"/>
              <a:buChar char="•"/>
            </a:pPr>
            <a:r>
              <a:rPr lang="en-US" b="1" i="0" u="none" strike="noStrike" dirty="0">
                <a:solidFill>
                  <a:schemeClr val="bg1"/>
                </a:solidFill>
                <a:effectLst/>
                <a:latin typeface="Times New Roman" panose="02020603050405020304" pitchFamily="18" charset="0"/>
                <a:cs typeface="Times New Roman" panose="02020603050405020304" pitchFamily="18" charset="0"/>
              </a:rPr>
              <a:t>Intro to ML</a:t>
            </a:r>
            <a:r>
              <a:rPr lang="en-US" b="0" i="0" u="none" strike="noStrike" dirty="0">
                <a:solidFill>
                  <a:schemeClr val="bg1"/>
                </a:solidFill>
                <a:effectLst/>
                <a:latin typeface="Times New Roman" panose="02020603050405020304" pitchFamily="18" charset="0"/>
                <a:cs typeface="Times New Roman" panose="02020603050405020304" pitchFamily="18" charset="0"/>
              </a:rPr>
              <a:t>: </a:t>
            </a:r>
            <a:r>
              <a:rPr lang="en-US" b="0" i="0" u="sng" strike="noStrike" dirty="0">
                <a:solidFill>
                  <a:schemeClr val="bg1"/>
                </a:solidFill>
                <a:effectLst/>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https://youtu.be/KNAWp2S3w94</a:t>
            </a:r>
            <a:br>
              <a:rPr lang="en-US" b="0" i="0" u="sng" strike="noStrike" dirty="0">
                <a:solidFill>
                  <a:schemeClr val="bg1"/>
                </a:solidFill>
                <a:effectLst/>
                <a:latin typeface="Times New Roman" panose="02020603050405020304" pitchFamily="18" charset="0"/>
                <a:cs typeface="Times New Roman" panose="02020603050405020304" pitchFamily="18" charset="0"/>
              </a:rPr>
            </a:br>
            <a:r>
              <a:rPr lang="en-US" dirty="0">
                <a:solidFill>
                  <a:schemeClr val="bg1"/>
                </a:solidFill>
                <a:latin typeface="Times New Roman" panose="02020603050405020304" pitchFamily="18" charset="0"/>
                <a:cs typeface="Times New Roman" panose="02020603050405020304" pitchFamily="18" charset="0"/>
              </a:rPr>
              <a:t> </a:t>
            </a:r>
            <a:r>
              <a:rPr lang="en-US" b="1" i="0" u="none" strike="noStrike" dirty="0">
                <a:solidFill>
                  <a:schemeClr val="bg1"/>
                </a:solidFill>
                <a:effectLst/>
                <a:latin typeface="Times New Roman" panose="02020603050405020304" pitchFamily="18" charset="0"/>
                <a:cs typeface="Times New Roman" panose="02020603050405020304" pitchFamily="18" charset="0"/>
              </a:rPr>
              <a:t>Basic CV with ML</a:t>
            </a:r>
            <a:r>
              <a:rPr lang="en-US" b="0" i="0" u="none" strike="noStrike" dirty="0">
                <a:solidFill>
                  <a:schemeClr val="bg1"/>
                </a:solidFill>
                <a:effectLst/>
                <a:latin typeface="Times New Roman" panose="02020603050405020304" pitchFamily="18" charset="0"/>
                <a:cs typeface="Times New Roman" panose="02020603050405020304" pitchFamily="18" charset="0"/>
              </a:rPr>
              <a:t>: </a:t>
            </a:r>
            <a:r>
              <a:rPr lang="en-US" b="0" i="0" u="sng" strike="noStrike" dirty="0">
                <a:solidFill>
                  <a:schemeClr val="bg1"/>
                </a:solidFill>
                <a:effectLst/>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https://youtu.be/bemDFpNooA8</a:t>
            </a:r>
            <a:r>
              <a:rPr lang="en-US" b="0" i="0" u="none" strike="noStrike" dirty="0">
                <a:solidFill>
                  <a:schemeClr val="bg1"/>
                </a:solidFill>
                <a:effectLst/>
                <a:latin typeface="Times New Roman" panose="02020603050405020304" pitchFamily="18" charset="0"/>
                <a:cs typeface="Times New Roman" panose="02020603050405020304" pitchFamily="18" charset="0"/>
              </a:rPr>
              <a:t> </a:t>
            </a:r>
            <a:br>
              <a:rPr lang="en-US" b="0" i="0" u="none" strike="noStrike" dirty="0">
                <a:solidFill>
                  <a:schemeClr val="bg1"/>
                </a:solidFill>
                <a:effectLst/>
                <a:latin typeface="Times New Roman" panose="02020603050405020304" pitchFamily="18" charset="0"/>
                <a:cs typeface="Times New Roman" panose="02020603050405020304" pitchFamily="18" charset="0"/>
              </a:rPr>
            </a:br>
            <a:endParaRPr lang="en-US" b="1" i="0" u="none" strike="noStrike" dirty="0">
              <a:solidFill>
                <a:schemeClr val="bg1"/>
              </a:solidFill>
              <a:effectLst/>
              <a:latin typeface="Times New Roman" panose="02020603050405020304" pitchFamily="18" charset="0"/>
              <a:cs typeface="Times New Roman" panose="02020603050405020304" pitchFamily="18" charset="0"/>
            </a:endParaRPr>
          </a:p>
          <a:p>
            <a:pPr rtl="0" fontAlgn="base">
              <a:spcBef>
                <a:spcPts val="0"/>
              </a:spcBef>
              <a:spcAft>
                <a:spcPts val="0"/>
              </a:spcAft>
              <a:buFont typeface="Arial" panose="020B0604020202020204" pitchFamily="34" charset="0"/>
              <a:buChar char="•"/>
            </a:pPr>
            <a:r>
              <a:rPr lang="en-US" b="1" i="0" u="none" strike="noStrike" dirty="0">
                <a:solidFill>
                  <a:schemeClr val="bg1"/>
                </a:solidFill>
                <a:effectLst/>
                <a:latin typeface="Times New Roman" panose="02020603050405020304" pitchFamily="18" charset="0"/>
                <a:cs typeface="Times New Roman" panose="02020603050405020304" pitchFamily="18" charset="0"/>
              </a:rPr>
              <a:t>Intro to CNN:</a:t>
            </a:r>
            <a:r>
              <a:rPr lang="en-US" b="0" i="0" u="none" strike="noStrike" dirty="0">
                <a:solidFill>
                  <a:schemeClr val="bg1"/>
                </a:solidFill>
                <a:effectLst/>
                <a:latin typeface="Times New Roman" panose="02020603050405020304" pitchFamily="18" charset="0"/>
                <a:cs typeface="Times New Roman" panose="02020603050405020304" pitchFamily="18" charset="0"/>
              </a:rPr>
              <a:t> </a:t>
            </a:r>
            <a:r>
              <a:rPr lang="en-US" b="0" i="0" u="sng" strike="noStrike" dirty="0">
                <a:solidFill>
                  <a:schemeClr val="bg1"/>
                </a:solidFill>
                <a:effectLst/>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https://youtu.be/x_VrgWTKkiM</a:t>
            </a:r>
            <a:r>
              <a:rPr lang="en-US" b="0" i="0" u="none" strike="noStrike" dirty="0">
                <a:solidFill>
                  <a:schemeClr val="bg1"/>
                </a:solidFill>
                <a:effectLst/>
                <a:latin typeface="Times New Roman" panose="02020603050405020304" pitchFamily="18" charset="0"/>
                <a:cs typeface="Times New Roman" panose="02020603050405020304" pitchFamily="18" charset="0"/>
              </a:rPr>
              <a:t> </a:t>
            </a:r>
            <a:br>
              <a:rPr lang="en-US" b="0" i="0" u="none" strike="noStrike" dirty="0">
                <a:solidFill>
                  <a:schemeClr val="bg1"/>
                </a:solidFill>
                <a:effectLst/>
                <a:latin typeface="Times New Roman" panose="02020603050405020304" pitchFamily="18" charset="0"/>
                <a:cs typeface="Times New Roman" panose="02020603050405020304" pitchFamily="18" charset="0"/>
              </a:rPr>
            </a:br>
            <a:r>
              <a:rPr lang="en-US" dirty="0">
                <a:solidFill>
                  <a:schemeClr val="bg1"/>
                </a:solidFill>
                <a:latin typeface="Times New Roman" panose="02020603050405020304" pitchFamily="18" charset="0"/>
                <a:cs typeface="Times New Roman" panose="02020603050405020304" pitchFamily="18" charset="0"/>
              </a:rPr>
              <a:t> </a:t>
            </a:r>
            <a:r>
              <a:rPr lang="en-US" b="1" i="0" u="none" strike="noStrike" dirty="0">
                <a:solidFill>
                  <a:schemeClr val="bg1"/>
                </a:solidFill>
                <a:effectLst/>
                <a:latin typeface="Times New Roman" panose="02020603050405020304" pitchFamily="18" charset="0"/>
                <a:cs typeface="Times New Roman" panose="02020603050405020304" pitchFamily="18" charset="0"/>
              </a:rPr>
              <a:t>Intro to DL:</a:t>
            </a:r>
            <a:r>
              <a:rPr lang="en-US" b="0" i="0" u="none" strike="noStrike" dirty="0">
                <a:solidFill>
                  <a:schemeClr val="bg1"/>
                </a:solidFill>
                <a:effectLst/>
                <a:latin typeface="Times New Roman" panose="02020603050405020304" pitchFamily="18" charset="0"/>
                <a:cs typeface="Times New Roman" panose="02020603050405020304" pitchFamily="18" charset="0"/>
              </a:rPr>
              <a:t> </a:t>
            </a:r>
            <a:r>
              <a:rPr lang="en-US" b="0" i="0" u="sng" strike="noStrike" dirty="0">
                <a:solidFill>
                  <a:schemeClr val="bg1"/>
                </a:solidFill>
                <a:effectLst/>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https://youtu.be/njKP3FqW3Sk</a:t>
            </a:r>
            <a:br>
              <a:rPr lang="en-US" b="0" i="0" u="sng" strike="noStrike" dirty="0">
                <a:solidFill>
                  <a:schemeClr val="bg1"/>
                </a:solidFill>
                <a:effectLst/>
                <a:latin typeface="Times New Roman" panose="02020603050405020304" pitchFamily="18" charset="0"/>
                <a:cs typeface="Times New Roman" panose="02020603050405020304" pitchFamily="18" charset="0"/>
              </a:rPr>
            </a:br>
            <a:endParaRPr lang="en-US" b="0" i="0" u="none" strike="noStrike" dirty="0">
              <a:solidFill>
                <a:schemeClr val="bg1"/>
              </a:solidFill>
              <a:effectLst/>
              <a:latin typeface="Times New Roman" panose="02020603050405020304" pitchFamily="18" charset="0"/>
              <a:cs typeface="Times New Roman" panose="02020603050405020304" pitchFamily="18" charset="0"/>
            </a:endParaRPr>
          </a:p>
          <a:p>
            <a:pPr rtl="0" fontAlgn="base">
              <a:spcBef>
                <a:spcPts val="0"/>
              </a:spcBef>
              <a:spcAft>
                <a:spcPts val="0"/>
              </a:spcAft>
              <a:buFont typeface="Arial" panose="020B0604020202020204" pitchFamily="34" charset="0"/>
              <a:buChar char="•"/>
            </a:pPr>
            <a:r>
              <a:rPr lang="en-US" b="1" i="0" u="none" strike="noStrike" dirty="0">
                <a:solidFill>
                  <a:schemeClr val="bg1"/>
                </a:solidFill>
                <a:effectLst/>
                <a:latin typeface="Times New Roman" panose="02020603050405020304" pitchFamily="18" charset="0"/>
                <a:cs typeface="Times New Roman" panose="02020603050405020304" pitchFamily="18" charset="0"/>
              </a:rPr>
              <a:t>Feature Extraction</a:t>
            </a:r>
            <a:r>
              <a:rPr lang="en-US" b="0" i="0" u="none" strike="noStrike" dirty="0">
                <a:solidFill>
                  <a:schemeClr val="bg1"/>
                </a:solidFill>
                <a:effectLst/>
                <a:latin typeface="Times New Roman" panose="02020603050405020304" pitchFamily="18" charset="0"/>
                <a:cs typeface="Times New Roman" panose="02020603050405020304" pitchFamily="18" charset="0"/>
              </a:rPr>
              <a:t>: </a:t>
            </a:r>
            <a:r>
              <a:rPr lang="en-US" b="0" i="0" u="sng" strike="noStrike" dirty="0">
                <a:solidFill>
                  <a:schemeClr val="bg1"/>
                </a:solidFill>
                <a:effectLst/>
                <a:latin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https://www.kaggle.com/ashishpatel26/feature-extraction-from-audio</a:t>
            </a:r>
            <a:r>
              <a:rPr lang="en-US" b="0" i="0" u="none" strike="noStrike" dirty="0">
                <a:solidFill>
                  <a:schemeClr val="bg1"/>
                </a:solidFill>
                <a:effectLst/>
                <a:latin typeface="Times New Roman" panose="02020603050405020304" pitchFamily="18" charset="0"/>
                <a:cs typeface="Times New Roman" panose="02020603050405020304" pitchFamily="18" charset="0"/>
              </a:rPr>
              <a:t> ,                                </a:t>
            </a:r>
            <a:r>
              <a:rPr lang="en-US" b="0" i="0" u="sng" strike="noStrike" dirty="0">
                <a:solidFill>
                  <a:schemeClr val="bg1"/>
                </a:solidFill>
                <a:effectLst/>
                <a:latin typeface="Times New Roman" panose="02020603050405020304" pitchFamily="18" charset="0"/>
                <a:cs typeface="Times New Roman" panose="02020603050405020304" pitchFamily="18" charset="0"/>
                <a:hlinkClick r:id="rId10">
                  <a:extLst>
                    <a:ext uri="{A12FA001-AC4F-418D-AE19-62706E023703}">
                      <ahyp:hlinkClr xmlns:ahyp="http://schemas.microsoft.com/office/drawing/2018/hyperlinkcolor" val="tx"/>
                    </a:ext>
                  </a:extLst>
                </a:hlinkClick>
              </a:rPr>
              <a:t>https://youtube.com/playlist?list=PL-wATfeyAMNqIee7cH3q1bh4QJFAaeNv0</a:t>
            </a:r>
            <a:r>
              <a:rPr lang="en-US" b="0" i="0" u="none" strike="noStrike" dirty="0">
                <a:solidFill>
                  <a:schemeClr val="bg1"/>
                </a:solidFill>
                <a:effectLst/>
                <a:latin typeface="Times New Roman" panose="02020603050405020304" pitchFamily="18" charset="0"/>
                <a:cs typeface="Times New Roman" panose="02020603050405020304" pitchFamily="18" charset="0"/>
              </a:rPr>
              <a:t> ,           </a:t>
            </a:r>
            <a:r>
              <a:rPr lang="en-US" b="0" i="0" u="none" strike="noStrike" dirty="0">
                <a:solidFill>
                  <a:schemeClr val="bg1"/>
                </a:solidFill>
                <a:effectLst/>
                <a:latin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https://medium.com/analytics-vidhya/understanding-the-mel-spectrogram-fca2afa2ce53</a:t>
            </a:r>
            <a:br>
              <a:rPr lang="en-US" b="0" i="0" u="none" strike="noStrike" dirty="0">
                <a:solidFill>
                  <a:schemeClr val="bg1"/>
                </a:solidFill>
                <a:effectLst/>
                <a:latin typeface="Times New Roman" panose="02020603050405020304" pitchFamily="18" charset="0"/>
                <a:cs typeface="Times New Roman" panose="02020603050405020304" pitchFamily="18" charset="0"/>
              </a:rPr>
            </a:br>
            <a:endParaRPr lang="en-US" b="0" i="0" u="none" strike="noStrike" dirty="0">
              <a:solidFill>
                <a:schemeClr val="bg1"/>
              </a:solidFill>
              <a:effectLst/>
              <a:latin typeface="Times New Roman" panose="02020603050405020304" pitchFamily="18" charset="0"/>
              <a:cs typeface="Times New Roman" panose="02020603050405020304" pitchFamily="18" charset="0"/>
            </a:endParaRPr>
          </a:p>
          <a:p>
            <a:pPr rtl="0" fontAlgn="base">
              <a:spcBef>
                <a:spcPts val="0"/>
              </a:spcBef>
              <a:spcAft>
                <a:spcPts val="0"/>
              </a:spcAft>
              <a:buFont typeface="Arial" panose="020B0604020202020204" pitchFamily="34" charset="0"/>
              <a:buChar char="•"/>
            </a:pPr>
            <a:r>
              <a:rPr lang="en-US" b="1" i="0" u="none" strike="noStrike" dirty="0">
                <a:solidFill>
                  <a:schemeClr val="bg1"/>
                </a:solidFill>
                <a:effectLst/>
                <a:latin typeface="Times New Roman" panose="02020603050405020304" pitchFamily="18" charset="0"/>
                <a:cs typeface="Times New Roman" panose="02020603050405020304" pitchFamily="18" charset="0"/>
              </a:rPr>
              <a:t>Research paper:</a:t>
            </a:r>
            <a:r>
              <a:rPr lang="en-US" b="0" i="0" u="none" strike="noStrike" dirty="0">
                <a:solidFill>
                  <a:schemeClr val="bg1"/>
                </a:solidFill>
                <a:effectLst/>
                <a:latin typeface="Times New Roman" panose="02020603050405020304" pitchFamily="18" charset="0"/>
                <a:cs typeface="Times New Roman" panose="02020603050405020304" pitchFamily="18" charset="0"/>
              </a:rPr>
              <a:t> </a:t>
            </a:r>
            <a:r>
              <a:rPr lang="en-US" b="0" i="0" u="none" strike="noStrike" dirty="0">
                <a:solidFill>
                  <a:schemeClr val="bg1"/>
                </a:solidFill>
                <a:effectLst/>
                <a:latin typeface="Times New Roman" panose="02020603050405020304" pitchFamily="18" charset="0"/>
                <a:cs typeface="Times New Roman" panose="02020603050405020304" pitchFamily="18" charset="0"/>
                <a:hlinkClick r:id="rId12">
                  <a:extLst>
                    <a:ext uri="{A12FA001-AC4F-418D-AE19-62706E023703}">
                      <ahyp:hlinkClr xmlns:ahyp="http://schemas.microsoft.com/office/drawing/2018/hyperlinkcolor" val="tx"/>
                    </a:ext>
                  </a:extLst>
                </a:hlinkClick>
              </a:rPr>
              <a:t>https://ijesc.org/upload/bc86f90a8f1d88219646b9072e155be4.Speech%20Emotion%20Recognition%20using%20MLP%20Classifier.pdf</a:t>
            </a:r>
            <a:br>
              <a:rPr lang="en-US" b="0" i="0" u="none" strike="noStrike" dirty="0">
                <a:solidFill>
                  <a:schemeClr val="bg1"/>
                </a:solidFill>
                <a:effectLst/>
                <a:latin typeface="Times New Roman" panose="02020603050405020304" pitchFamily="18" charset="0"/>
                <a:cs typeface="Times New Roman" panose="02020603050405020304" pitchFamily="18" charset="0"/>
              </a:rPr>
            </a:br>
            <a:endParaRPr lang="en-US" b="0" i="0" u="none" strike="noStrike" dirty="0">
              <a:solidFill>
                <a:schemeClr val="bg1"/>
              </a:solidFill>
              <a:effectLst/>
              <a:latin typeface="Times New Roman" panose="02020603050405020304" pitchFamily="18" charset="0"/>
              <a:cs typeface="Times New Roman" panose="02020603050405020304" pitchFamily="18" charset="0"/>
            </a:endParaRPr>
          </a:p>
          <a:p>
            <a:pPr rtl="0" fontAlgn="base">
              <a:spcBef>
                <a:spcPts val="0"/>
              </a:spcBef>
              <a:spcAft>
                <a:spcPts val="1200"/>
              </a:spcAft>
              <a:buFont typeface="Arial" panose="020B0604020202020204" pitchFamily="34" charset="0"/>
              <a:buChar char="•"/>
            </a:pPr>
            <a:r>
              <a:rPr lang="en-US" b="1" i="0" u="none" strike="noStrike" dirty="0">
                <a:solidFill>
                  <a:schemeClr val="bg1"/>
                </a:solidFill>
                <a:effectLst/>
                <a:latin typeface="Times New Roman" panose="02020603050405020304" pitchFamily="18" charset="0"/>
                <a:cs typeface="Times New Roman" panose="02020603050405020304" pitchFamily="18" charset="0"/>
              </a:rPr>
              <a:t>Dataset</a:t>
            </a:r>
            <a:r>
              <a:rPr lang="en-US" b="0" i="0" u="none" strike="noStrike" dirty="0">
                <a:solidFill>
                  <a:schemeClr val="bg1"/>
                </a:solidFill>
                <a:effectLst/>
                <a:latin typeface="Times New Roman" panose="02020603050405020304" pitchFamily="18" charset="0"/>
                <a:cs typeface="Times New Roman" panose="02020603050405020304" pitchFamily="18" charset="0"/>
              </a:rPr>
              <a:t>: </a:t>
            </a:r>
            <a:r>
              <a:rPr lang="en-US" b="0" i="0" u="none" strike="noStrike" dirty="0">
                <a:solidFill>
                  <a:schemeClr val="bg1"/>
                </a:solidFill>
                <a:effectLst/>
                <a:latin typeface="Times New Roman" panose="02020603050405020304" pitchFamily="18" charset="0"/>
                <a:cs typeface="Times New Roman" panose="02020603050405020304" pitchFamily="18" charset="0"/>
                <a:hlinkClick r:id="rId13">
                  <a:extLst>
                    <a:ext uri="{A12FA001-AC4F-418D-AE19-62706E023703}">
                      <ahyp:hlinkClr xmlns:ahyp="http://schemas.microsoft.com/office/drawing/2018/hyperlinkcolor" val="tx"/>
                    </a:ext>
                  </a:extLst>
                </a:hlinkClick>
              </a:rPr>
              <a:t>https://www.kaggle.com/uwrfkaggler/ravdess-emotional-speech-audio</a:t>
            </a:r>
            <a:r>
              <a:rPr lang="en-US" b="0" i="0" u="none" strike="noStrike" dirty="0">
                <a:solidFill>
                  <a:schemeClr val="bg1"/>
                </a:solidFill>
                <a:effectLst/>
                <a:latin typeface="Times New Roman" panose="02020603050405020304" pitchFamily="18" charset="0"/>
                <a:cs typeface="Times New Roman" panose="02020603050405020304" pitchFamily="18" charset="0"/>
              </a:rPr>
              <a:t>.</a:t>
            </a:r>
          </a:p>
          <a:p>
            <a:br>
              <a:rPr lang="en-US" b="0" dirty="0">
                <a:effectLst/>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268798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xmlns:a14="http://schemas.microsoft.com/office/drawing/2010/main">
      <p:transition spd="slow" advTm="0">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alphaModFix amt="70000"/>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rcRect t="27988"/>
          <a:stretch/>
        </p:blipFill>
        <p:spPr>
          <a:xfrm>
            <a:off x="0" y="-6669"/>
            <a:ext cx="12192000" cy="6858000"/>
          </a:xfrm>
          <a:prstGeom prst="rect">
            <a:avLst/>
          </a:prstGeom>
        </p:spPr>
      </p:pic>
      <p:sp>
        <p:nvSpPr>
          <p:cNvPr id="8" name="TextBox 7">
            <a:extLst>
              <a:ext uri="{FF2B5EF4-FFF2-40B4-BE49-F238E27FC236}">
                <a16:creationId xmlns:a16="http://schemas.microsoft.com/office/drawing/2014/main" id="{494A2CB4-B5EB-410F-BC9C-E93099B941BF}"/>
              </a:ext>
            </a:extLst>
          </p:cNvPr>
          <p:cNvSpPr txBox="1"/>
          <p:nvPr/>
        </p:nvSpPr>
        <p:spPr>
          <a:xfrm>
            <a:off x="8207076" y="3257548"/>
            <a:ext cx="2509520" cy="2862322"/>
          </a:xfrm>
          <a:prstGeom prst="rect">
            <a:avLst/>
          </a:prstGeom>
          <a:noFill/>
        </p:spPr>
        <p:txBody>
          <a:bodyPr wrap="square" rtlCol="0">
            <a:spAutoFit/>
          </a:bodyPr>
          <a:lstStyle/>
          <a:p>
            <a:pPr algn="ctr"/>
            <a:endParaRPr lang="en-US" sz="3600" b="1" dirty="0">
              <a:solidFill>
                <a:schemeClr val="bg1"/>
              </a:solidFill>
            </a:endParaRPr>
          </a:p>
          <a:p>
            <a:pPr algn="ctr"/>
            <a:r>
              <a:rPr lang="en-US" sz="2400" b="1" dirty="0">
                <a:solidFill>
                  <a:schemeClr val="bg1"/>
                </a:solidFill>
              </a:rPr>
              <a:t>Anmol Agarwal</a:t>
            </a:r>
          </a:p>
          <a:p>
            <a:pPr algn="ctr"/>
            <a:r>
              <a:rPr lang="en-IN" sz="2400" b="1" dirty="0">
                <a:solidFill>
                  <a:schemeClr val="bg1"/>
                </a:solidFill>
              </a:rPr>
              <a:t>Pranav Singh</a:t>
            </a:r>
          </a:p>
          <a:p>
            <a:pPr algn="ctr"/>
            <a:r>
              <a:rPr lang="en-IN" sz="2400" b="1" dirty="0">
                <a:solidFill>
                  <a:schemeClr val="bg1"/>
                </a:solidFill>
              </a:rPr>
              <a:t>Rishabh </a:t>
            </a:r>
            <a:r>
              <a:rPr lang="en-IN" sz="2400" b="1" dirty="0" err="1">
                <a:solidFill>
                  <a:schemeClr val="bg1"/>
                </a:solidFill>
              </a:rPr>
              <a:t>Mukati</a:t>
            </a:r>
            <a:endParaRPr lang="en-IN" sz="2400" b="1" dirty="0">
              <a:solidFill>
                <a:schemeClr val="bg1"/>
              </a:solidFill>
            </a:endParaRPr>
          </a:p>
          <a:p>
            <a:pPr algn="ctr"/>
            <a:r>
              <a:rPr lang="en-IN" sz="2400" b="1" dirty="0">
                <a:solidFill>
                  <a:schemeClr val="bg1"/>
                </a:solidFill>
              </a:rPr>
              <a:t>Sahil Bansal</a:t>
            </a:r>
          </a:p>
          <a:p>
            <a:pPr algn="ctr"/>
            <a:r>
              <a:rPr lang="en-IN" sz="2400" b="1" dirty="0">
                <a:solidFill>
                  <a:schemeClr val="bg1"/>
                </a:solidFill>
              </a:rPr>
              <a:t>Sarah Kapoor</a:t>
            </a:r>
          </a:p>
          <a:p>
            <a:pPr algn="ctr"/>
            <a:r>
              <a:rPr lang="en-IN" sz="2400" b="1" dirty="0" err="1">
                <a:solidFill>
                  <a:schemeClr val="bg1"/>
                </a:solidFill>
              </a:rPr>
              <a:t>Srajan</a:t>
            </a:r>
            <a:r>
              <a:rPr lang="en-IN" sz="2400" b="1" dirty="0">
                <a:solidFill>
                  <a:schemeClr val="bg1"/>
                </a:solidFill>
              </a:rPr>
              <a:t> Jain</a:t>
            </a:r>
          </a:p>
        </p:txBody>
      </p:sp>
      <p:sp>
        <p:nvSpPr>
          <p:cNvPr id="9" name="Rectangle 8">
            <a:extLst>
              <a:ext uri="{FF2B5EF4-FFF2-40B4-BE49-F238E27FC236}">
                <a16:creationId xmlns:a16="http://schemas.microsoft.com/office/drawing/2014/main" id="{2E120F13-F556-4724-A7EE-ECE9A292E54A}"/>
              </a:ext>
            </a:extLst>
          </p:cNvPr>
          <p:cNvSpPr/>
          <p:nvPr/>
        </p:nvSpPr>
        <p:spPr>
          <a:xfrm>
            <a:off x="4828923" y="4511074"/>
            <a:ext cx="2762296"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TEAM 4</a:t>
            </a:r>
          </a:p>
        </p:txBody>
      </p:sp>
      <p:sp>
        <p:nvSpPr>
          <p:cNvPr id="10" name="Google Shape;386;p39">
            <a:extLst>
              <a:ext uri="{FF2B5EF4-FFF2-40B4-BE49-F238E27FC236}">
                <a16:creationId xmlns:a16="http://schemas.microsoft.com/office/drawing/2014/main" id="{2F501C91-6DCD-4117-B153-66E876A279C3}"/>
              </a:ext>
            </a:extLst>
          </p:cNvPr>
          <p:cNvSpPr txBox="1">
            <a:spLocks/>
          </p:cNvSpPr>
          <p:nvPr/>
        </p:nvSpPr>
        <p:spPr>
          <a:xfrm>
            <a:off x="534013" y="1215514"/>
            <a:ext cx="7309995" cy="806800"/>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RPr/>
            </a:defPPr>
            <a:lvl1pPr marL="228595" marR="0" lvl="0" indent="-228595" algn="l" defTabSz="914380" rtl="0" eaLnBrk="1" latinLnBrk="0" hangingPunct="1">
              <a:lnSpc>
                <a:spcPct val="100000"/>
              </a:lnSpc>
              <a:spcBef>
                <a:spcPts val="0"/>
              </a:spcBef>
              <a:spcAft>
                <a:spcPts val="0"/>
              </a:spcAft>
              <a:buClr>
                <a:srgbClr val="000000"/>
              </a:buClr>
              <a:buFont typeface="Arial"/>
              <a:buChar char="•"/>
              <a:defRPr sz="1867" b="0" i="0" u="none" strike="noStrike" kern="1200" cap="none">
                <a:solidFill>
                  <a:srgbClr val="000000"/>
                </a:solidFill>
                <a:latin typeface="Arial"/>
                <a:ea typeface="Arial"/>
                <a:cs typeface="Arial"/>
                <a:sym typeface="Arial"/>
              </a:defRPr>
            </a:lvl1pPr>
            <a:lvl2pPr marL="685785" marR="0" lvl="1" indent="-228595" algn="l" defTabSz="914380" rtl="0" eaLnBrk="1" latinLnBrk="0" hangingPunct="1">
              <a:lnSpc>
                <a:spcPct val="100000"/>
              </a:lnSpc>
              <a:spcBef>
                <a:spcPts val="0"/>
              </a:spcBef>
              <a:spcAft>
                <a:spcPts val="0"/>
              </a:spcAft>
              <a:buClr>
                <a:srgbClr val="000000"/>
              </a:buClr>
              <a:buFont typeface="Arial"/>
              <a:buChar char="•"/>
              <a:defRPr sz="1867" b="0" i="0" u="none" strike="noStrike" kern="1200" cap="none">
                <a:solidFill>
                  <a:srgbClr val="000000"/>
                </a:solidFill>
                <a:latin typeface="Arial"/>
                <a:ea typeface="Arial"/>
                <a:cs typeface="Arial"/>
                <a:sym typeface="Arial"/>
              </a:defRPr>
            </a:lvl2pPr>
            <a:lvl3pPr marL="1142974" marR="0" lvl="2" indent="-228595" algn="l" defTabSz="914380" rtl="0" eaLnBrk="1" latinLnBrk="0" hangingPunct="1">
              <a:lnSpc>
                <a:spcPct val="100000"/>
              </a:lnSpc>
              <a:spcBef>
                <a:spcPts val="0"/>
              </a:spcBef>
              <a:spcAft>
                <a:spcPts val="0"/>
              </a:spcAft>
              <a:buClr>
                <a:srgbClr val="000000"/>
              </a:buClr>
              <a:buFont typeface="Arial"/>
              <a:buChar char="•"/>
              <a:defRPr sz="1867" b="0" i="0" u="none" strike="noStrike" kern="1200" cap="none">
                <a:solidFill>
                  <a:srgbClr val="000000"/>
                </a:solidFill>
                <a:latin typeface="Arial"/>
                <a:ea typeface="Arial"/>
                <a:cs typeface="Arial"/>
                <a:sym typeface="Arial"/>
              </a:defRPr>
            </a:lvl3pPr>
            <a:lvl4pPr marL="1600164" marR="0" lvl="3" indent="-228595" algn="l" defTabSz="914380" rtl="0" eaLnBrk="1" latinLnBrk="0" hangingPunct="1">
              <a:lnSpc>
                <a:spcPct val="100000"/>
              </a:lnSpc>
              <a:spcBef>
                <a:spcPts val="0"/>
              </a:spcBef>
              <a:spcAft>
                <a:spcPts val="0"/>
              </a:spcAft>
              <a:buClr>
                <a:srgbClr val="000000"/>
              </a:buClr>
              <a:buFont typeface="Arial"/>
              <a:buChar char="•"/>
              <a:defRPr sz="1867" b="0" i="0" u="none" strike="noStrike" kern="1200" cap="none">
                <a:solidFill>
                  <a:srgbClr val="000000"/>
                </a:solidFill>
                <a:latin typeface="Arial"/>
                <a:ea typeface="Arial"/>
                <a:cs typeface="Arial"/>
                <a:sym typeface="Arial"/>
              </a:defRPr>
            </a:lvl4pPr>
            <a:lvl5pPr marL="2057356" marR="0" lvl="4" indent="-228595" algn="l" defTabSz="914380" rtl="0" eaLnBrk="1" latinLnBrk="0" hangingPunct="1">
              <a:lnSpc>
                <a:spcPct val="100000"/>
              </a:lnSpc>
              <a:spcBef>
                <a:spcPts val="0"/>
              </a:spcBef>
              <a:spcAft>
                <a:spcPts val="0"/>
              </a:spcAft>
              <a:buClr>
                <a:srgbClr val="000000"/>
              </a:buClr>
              <a:buFont typeface="Arial"/>
              <a:buChar char="•"/>
              <a:defRPr sz="1867" b="0" i="0" u="none" strike="noStrike" kern="1200" cap="none">
                <a:solidFill>
                  <a:srgbClr val="000000"/>
                </a:solidFill>
                <a:latin typeface="Arial"/>
                <a:ea typeface="Arial"/>
                <a:cs typeface="Arial"/>
                <a:sym typeface="Arial"/>
              </a:defRPr>
            </a:lvl5pPr>
            <a:lvl6pPr marL="2514544" marR="0" lvl="5" indent="-228595" algn="l" defTabSz="914380" rtl="0" eaLnBrk="1" latinLnBrk="0" hangingPunct="1">
              <a:lnSpc>
                <a:spcPct val="100000"/>
              </a:lnSpc>
              <a:spcBef>
                <a:spcPts val="0"/>
              </a:spcBef>
              <a:spcAft>
                <a:spcPts val="0"/>
              </a:spcAft>
              <a:buClr>
                <a:srgbClr val="000000"/>
              </a:buClr>
              <a:buFont typeface="Arial"/>
              <a:buChar char="•"/>
              <a:defRPr sz="1867" b="0" i="0" u="none" strike="noStrike" kern="1200" cap="none">
                <a:solidFill>
                  <a:srgbClr val="000000"/>
                </a:solidFill>
                <a:latin typeface="Arial"/>
                <a:ea typeface="Arial"/>
                <a:cs typeface="Arial"/>
                <a:sym typeface="Arial"/>
              </a:defRPr>
            </a:lvl6pPr>
            <a:lvl7pPr marL="2971734" marR="0" lvl="6" indent="-228595" algn="l" defTabSz="914380" rtl="0" eaLnBrk="1" latinLnBrk="0" hangingPunct="1">
              <a:lnSpc>
                <a:spcPct val="100000"/>
              </a:lnSpc>
              <a:spcBef>
                <a:spcPts val="0"/>
              </a:spcBef>
              <a:spcAft>
                <a:spcPts val="0"/>
              </a:spcAft>
              <a:buClr>
                <a:srgbClr val="000000"/>
              </a:buClr>
              <a:buFont typeface="Arial"/>
              <a:buChar char="•"/>
              <a:defRPr sz="1867" b="0" i="0" u="none" strike="noStrike" kern="1200" cap="none">
                <a:solidFill>
                  <a:srgbClr val="000000"/>
                </a:solidFill>
                <a:latin typeface="Arial"/>
                <a:ea typeface="Arial"/>
                <a:cs typeface="Arial"/>
                <a:sym typeface="Arial"/>
              </a:defRPr>
            </a:lvl7pPr>
            <a:lvl8pPr marL="3428925" marR="0" lvl="7" indent="-228595" algn="l" defTabSz="914380" rtl="0" eaLnBrk="1" latinLnBrk="0" hangingPunct="1">
              <a:lnSpc>
                <a:spcPct val="100000"/>
              </a:lnSpc>
              <a:spcBef>
                <a:spcPts val="0"/>
              </a:spcBef>
              <a:spcAft>
                <a:spcPts val="0"/>
              </a:spcAft>
              <a:buClr>
                <a:srgbClr val="000000"/>
              </a:buClr>
              <a:buFont typeface="Arial"/>
              <a:buChar char="•"/>
              <a:defRPr sz="1867" b="0" i="0" u="none" strike="noStrike" kern="1200" cap="none">
                <a:solidFill>
                  <a:srgbClr val="000000"/>
                </a:solidFill>
                <a:latin typeface="Arial"/>
                <a:ea typeface="Arial"/>
                <a:cs typeface="Arial"/>
                <a:sym typeface="Arial"/>
              </a:defRPr>
            </a:lvl8pPr>
            <a:lvl9pPr marL="3886115" marR="0" lvl="8" indent="-228595" algn="l" defTabSz="914380" rtl="0" eaLnBrk="1" latinLnBrk="0" hangingPunct="1">
              <a:lnSpc>
                <a:spcPct val="100000"/>
              </a:lnSpc>
              <a:spcBef>
                <a:spcPts val="0"/>
              </a:spcBef>
              <a:spcAft>
                <a:spcPts val="0"/>
              </a:spcAft>
              <a:buClr>
                <a:srgbClr val="000000"/>
              </a:buClr>
              <a:buFont typeface="Arial"/>
              <a:buChar char="•"/>
              <a:defRPr sz="1867" b="0" i="0" u="none" strike="noStrike" kern="1200" cap="none">
                <a:solidFill>
                  <a:srgbClr val="000000"/>
                </a:solidFill>
                <a:latin typeface="Arial"/>
                <a:ea typeface="Arial"/>
                <a:cs typeface="Arial"/>
                <a:sym typeface="Arial"/>
              </a:defRPr>
            </a:lvl9pPr>
          </a:lstStyle>
          <a:p>
            <a:pPr marL="0" indent="0" algn="ctr">
              <a:buFont typeface="Arial"/>
              <a:buNone/>
            </a:pPr>
            <a:r>
              <a:rPr lang="en" sz="8000" b="1" dirty="0">
                <a:solidFill>
                  <a:srgbClr val="FAEED8"/>
                </a:solidFill>
              </a:rPr>
              <a:t>THANK YOU!</a:t>
            </a:r>
            <a:endParaRPr lang="en" b="1" dirty="0">
              <a:solidFill>
                <a:srgbClr val="FAEED8"/>
              </a:solidFill>
            </a:endParaRPr>
          </a:p>
        </p:txBody>
      </p:sp>
    </p:spTree>
    <p:extLst>
      <p:ext uri="{BB962C8B-B14F-4D97-AF65-F5344CB8AC3E}">
        <p14:creationId xmlns:p14="http://schemas.microsoft.com/office/powerpoint/2010/main" val="86198733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alphaModFix amt="70000"/>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rcRect t="27988"/>
          <a:stretch/>
        </p:blipFill>
        <p:spPr>
          <a:xfrm>
            <a:off x="0" y="0"/>
            <a:ext cx="12192000" cy="6858000"/>
          </a:xfrm>
          <a:prstGeom prst="rect">
            <a:avLst/>
          </a:prstGeom>
        </p:spPr>
      </p:pic>
      <p:sp>
        <p:nvSpPr>
          <p:cNvPr id="2" name="TextBox 1">
            <a:extLst>
              <a:ext uri="{FF2B5EF4-FFF2-40B4-BE49-F238E27FC236}">
                <a16:creationId xmlns:a16="http://schemas.microsoft.com/office/drawing/2014/main" id="{7211E48F-31CB-4FF7-86D9-CEB583E59C85}"/>
              </a:ext>
            </a:extLst>
          </p:cNvPr>
          <p:cNvSpPr txBox="1"/>
          <p:nvPr/>
        </p:nvSpPr>
        <p:spPr>
          <a:xfrm>
            <a:off x="3057525" y="0"/>
            <a:ext cx="5715000" cy="923330"/>
          </a:xfrm>
          <a:prstGeom prst="rect">
            <a:avLst/>
          </a:prstGeom>
          <a:noFill/>
        </p:spPr>
        <p:txBody>
          <a:bodyPr wrap="square" rtlCol="0">
            <a:spAutoFit/>
          </a:bodyPr>
          <a:lstStyle/>
          <a:p>
            <a:pPr algn="ctr"/>
            <a:r>
              <a:rPr lang="en-US" sz="5400" b="1" cap="none" spc="0" dirty="0">
                <a:ln w="22225">
                  <a:solidFill>
                    <a:schemeClr val="accent2"/>
                  </a:solidFill>
                  <a:prstDash val="solid"/>
                </a:ln>
                <a:solidFill>
                  <a:srgbClr val="FFF9D2"/>
                </a:solidFill>
                <a:effectLst/>
              </a:rPr>
              <a:t>OUTLINE</a:t>
            </a:r>
          </a:p>
        </p:txBody>
      </p:sp>
      <p:sp>
        <p:nvSpPr>
          <p:cNvPr id="3" name="TextBox 2">
            <a:extLst>
              <a:ext uri="{FF2B5EF4-FFF2-40B4-BE49-F238E27FC236}">
                <a16:creationId xmlns:a16="http://schemas.microsoft.com/office/drawing/2014/main" id="{578AF8EB-D261-4CE6-8BBB-462D80426DE6}"/>
              </a:ext>
            </a:extLst>
          </p:cNvPr>
          <p:cNvSpPr txBox="1"/>
          <p:nvPr/>
        </p:nvSpPr>
        <p:spPr>
          <a:xfrm>
            <a:off x="804863" y="1075730"/>
            <a:ext cx="10582274" cy="5693866"/>
          </a:xfrm>
          <a:prstGeom prst="rect">
            <a:avLst/>
          </a:prstGeom>
          <a:noFill/>
        </p:spPr>
        <p:txBody>
          <a:bodyPr wrap="square" rtlCol="0">
            <a:spAutoFit/>
          </a:bodyPr>
          <a:lstStyle/>
          <a:p>
            <a:pPr marL="342900" indent="-342900">
              <a:buFont typeface="Wingdings" panose="05000000000000000000" pitchFamily="2" charset="2"/>
              <a:buChar char="Ø"/>
            </a:pPr>
            <a:r>
              <a:rPr lang="en-IN" sz="2800" dirty="0">
                <a:solidFill>
                  <a:schemeClr val="bg1"/>
                </a:solidFill>
                <a:latin typeface="Times New Roman" panose="02020603050405020304" pitchFamily="18" charset="0"/>
                <a:cs typeface="Times New Roman" panose="02020603050405020304" pitchFamily="18" charset="0"/>
              </a:rPr>
              <a:t>Learning Outcomes</a:t>
            </a:r>
          </a:p>
          <a:p>
            <a:pPr marL="342900" indent="-342900">
              <a:buFont typeface="Wingdings" panose="05000000000000000000" pitchFamily="2" charset="2"/>
              <a:buChar char="Ø"/>
            </a:pPr>
            <a:r>
              <a:rPr lang="en-IN" sz="2800" dirty="0">
                <a:solidFill>
                  <a:schemeClr val="bg1"/>
                </a:solidFill>
                <a:latin typeface="Times New Roman" panose="02020603050405020304" pitchFamily="18" charset="0"/>
                <a:cs typeface="Times New Roman" panose="02020603050405020304" pitchFamily="18" charset="0"/>
              </a:rPr>
              <a:t>Assignment on Machine Learning and Deep Learning</a:t>
            </a:r>
          </a:p>
          <a:p>
            <a:pPr marL="342900" indent="-342900">
              <a:buFont typeface="Wingdings" panose="05000000000000000000" pitchFamily="2" charset="2"/>
              <a:buChar char="Ø"/>
            </a:pPr>
            <a:r>
              <a:rPr lang="en-IN" sz="2800" dirty="0">
                <a:solidFill>
                  <a:schemeClr val="bg1"/>
                </a:solidFill>
                <a:latin typeface="Times New Roman" panose="02020603050405020304" pitchFamily="18" charset="0"/>
                <a:cs typeface="Times New Roman" panose="02020603050405020304" pitchFamily="18" charset="0"/>
              </a:rPr>
              <a:t>Introduction</a:t>
            </a:r>
          </a:p>
          <a:p>
            <a:pPr marL="342900" indent="-342900">
              <a:buFont typeface="Wingdings" panose="05000000000000000000" pitchFamily="2" charset="2"/>
              <a:buChar char="Ø"/>
            </a:pPr>
            <a:r>
              <a:rPr lang="en-IN" sz="2800" dirty="0">
                <a:solidFill>
                  <a:schemeClr val="bg1"/>
                </a:solidFill>
                <a:latin typeface="Times New Roman" panose="02020603050405020304" pitchFamily="18" charset="0"/>
                <a:cs typeface="Times New Roman" panose="02020603050405020304" pitchFamily="18" charset="0"/>
              </a:rPr>
              <a:t>Objective</a:t>
            </a:r>
          </a:p>
          <a:p>
            <a:pPr marL="342900" indent="-342900">
              <a:buFont typeface="Wingdings" panose="05000000000000000000" pitchFamily="2" charset="2"/>
              <a:buChar char="Ø"/>
            </a:pPr>
            <a:r>
              <a:rPr lang="en-IN" sz="2800" dirty="0">
                <a:solidFill>
                  <a:schemeClr val="bg1"/>
                </a:solidFill>
                <a:latin typeface="Times New Roman" panose="02020603050405020304" pitchFamily="18" charset="0"/>
                <a:cs typeface="Times New Roman" panose="02020603050405020304" pitchFamily="18" charset="0"/>
              </a:rPr>
              <a:t>Dataset</a:t>
            </a:r>
          </a:p>
          <a:p>
            <a:pPr marL="342900" indent="-342900">
              <a:buFont typeface="Wingdings" panose="05000000000000000000" pitchFamily="2" charset="2"/>
              <a:buChar char="Ø"/>
            </a:pPr>
            <a:r>
              <a:rPr lang="en-IN" sz="2800" dirty="0">
                <a:solidFill>
                  <a:schemeClr val="bg1"/>
                </a:solidFill>
                <a:latin typeface="Times New Roman" panose="02020603050405020304" pitchFamily="18" charset="0"/>
                <a:cs typeface="Times New Roman" panose="02020603050405020304" pitchFamily="18" charset="0"/>
              </a:rPr>
              <a:t>Feature Extraction</a:t>
            </a:r>
          </a:p>
          <a:p>
            <a:pPr marL="342900" indent="-342900">
              <a:buFont typeface="Wingdings" panose="05000000000000000000" pitchFamily="2" charset="2"/>
              <a:buChar char="Ø"/>
            </a:pPr>
            <a:r>
              <a:rPr lang="en-IN" sz="2800" dirty="0">
                <a:solidFill>
                  <a:schemeClr val="bg1"/>
                </a:solidFill>
                <a:latin typeface="Times New Roman" panose="02020603050405020304" pitchFamily="18" charset="0"/>
                <a:cs typeface="Times New Roman" panose="02020603050405020304" pitchFamily="18" charset="0"/>
              </a:rPr>
              <a:t>Multi Layer Perceptron model and it’s architecture </a:t>
            </a:r>
          </a:p>
          <a:p>
            <a:pPr marL="342900" indent="-342900">
              <a:buFont typeface="Wingdings" panose="05000000000000000000" pitchFamily="2" charset="2"/>
              <a:buChar char="Ø"/>
            </a:pPr>
            <a:r>
              <a:rPr lang="en-IN" sz="2800" dirty="0">
                <a:solidFill>
                  <a:schemeClr val="bg1"/>
                </a:solidFill>
                <a:latin typeface="Times New Roman" panose="02020603050405020304" pitchFamily="18" charset="0"/>
                <a:cs typeface="Times New Roman" panose="02020603050405020304" pitchFamily="18" charset="0"/>
              </a:rPr>
              <a:t>Plots and accuracies</a:t>
            </a:r>
          </a:p>
          <a:p>
            <a:pPr marL="342900" indent="-342900">
              <a:buFont typeface="Wingdings" panose="05000000000000000000" pitchFamily="2" charset="2"/>
              <a:buChar char="Ø"/>
            </a:pPr>
            <a:r>
              <a:rPr lang="en-IN" sz="2800" dirty="0">
                <a:solidFill>
                  <a:schemeClr val="bg1"/>
                </a:solidFill>
                <a:latin typeface="Times New Roman" panose="02020603050405020304" pitchFamily="18" charset="0"/>
                <a:cs typeface="Times New Roman" panose="02020603050405020304" pitchFamily="18" charset="0"/>
              </a:rPr>
              <a:t>Contributions</a:t>
            </a:r>
          </a:p>
          <a:p>
            <a:pPr marL="342900" indent="-342900">
              <a:buFont typeface="Wingdings" panose="05000000000000000000" pitchFamily="2" charset="2"/>
              <a:buChar char="Ø"/>
            </a:pPr>
            <a:r>
              <a:rPr lang="en-IN" sz="2800" dirty="0">
                <a:solidFill>
                  <a:schemeClr val="bg1"/>
                </a:solidFill>
                <a:latin typeface="Times New Roman" panose="02020603050405020304" pitchFamily="18" charset="0"/>
                <a:cs typeface="Times New Roman" panose="02020603050405020304" pitchFamily="18" charset="0"/>
              </a:rPr>
              <a:t>End term Deliverables</a:t>
            </a:r>
          </a:p>
          <a:p>
            <a:pPr marL="342900" indent="-342900">
              <a:buFont typeface="Wingdings" panose="05000000000000000000" pitchFamily="2" charset="2"/>
              <a:buChar char="Ø"/>
            </a:pPr>
            <a:r>
              <a:rPr lang="en-IN" sz="2800" dirty="0">
                <a:solidFill>
                  <a:schemeClr val="bg1"/>
                </a:solidFill>
                <a:latin typeface="Times New Roman" panose="02020603050405020304" pitchFamily="18" charset="0"/>
                <a:cs typeface="Times New Roman" panose="02020603050405020304" pitchFamily="18" charset="0"/>
              </a:rPr>
              <a:t>References</a:t>
            </a:r>
          </a:p>
          <a:p>
            <a:pPr marL="342900" indent="-342900">
              <a:buFont typeface="Wingdings" panose="05000000000000000000" pitchFamily="2" charset="2"/>
              <a:buChar char="Ø"/>
            </a:pPr>
            <a:endParaRPr lang="en-IN" sz="2000"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IN"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96397816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alphaModFix amt="70000"/>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rcRect t="27988"/>
          <a:stretch/>
        </p:blipFill>
        <p:spPr>
          <a:xfrm>
            <a:off x="0" y="0"/>
            <a:ext cx="12192000" cy="6858000"/>
          </a:xfrm>
          <a:prstGeom prst="rect">
            <a:avLst/>
          </a:prstGeom>
        </p:spPr>
      </p:pic>
      <p:sp>
        <p:nvSpPr>
          <p:cNvPr id="2" name="TextBox 1">
            <a:extLst>
              <a:ext uri="{FF2B5EF4-FFF2-40B4-BE49-F238E27FC236}">
                <a16:creationId xmlns:a16="http://schemas.microsoft.com/office/drawing/2014/main" id="{7211E48F-31CB-4FF7-86D9-CEB583E59C85}"/>
              </a:ext>
            </a:extLst>
          </p:cNvPr>
          <p:cNvSpPr txBox="1"/>
          <p:nvPr/>
        </p:nvSpPr>
        <p:spPr>
          <a:xfrm>
            <a:off x="2502693" y="0"/>
            <a:ext cx="6877050" cy="923330"/>
          </a:xfrm>
          <a:prstGeom prst="rect">
            <a:avLst/>
          </a:prstGeom>
          <a:noFill/>
        </p:spPr>
        <p:txBody>
          <a:bodyPr wrap="square" rtlCol="0">
            <a:spAutoFit/>
          </a:bodyPr>
          <a:lstStyle/>
          <a:p>
            <a:pPr algn="ctr"/>
            <a:r>
              <a:rPr lang="en-US" sz="5400" b="1" dirty="0">
                <a:ln w="22225">
                  <a:solidFill>
                    <a:schemeClr val="accent2"/>
                  </a:solidFill>
                  <a:prstDash val="solid"/>
                </a:ln>
                <a:solidFill>
                  <a:srgbClr val="FFF9D2"/>
                </a:solidFill>
              </a:rPr>
              <a:t>LEARNING OUTCOMES</a:t>
            </a:r>
            <a:endParaRPr lang="en-US" sz="5400" b="1" cap="none" spc="0" dirty="0">
              <a:ln w="22225">
                <a:solidFill>
                  <a:schemeClr val="accent2"/>
                </a:solidFill>
                <a:prstDash val="solid"/>
              </a:ln>
              <a:solidFill>
                <a:srgbClr val="FFF9D2"/>
              </a:solidFill>
              <a:effectLst/>
            </a:endParaRPr>
          </a:p>
        </p:txBody>
      </p:sp>
      <p:sp>
        <p:nvSpPr>
          <p:cNvPr id="3" name="TextBox 2">
            <a:extLst>
              <a:ext uri="{FF2B5EF4-FFF2-40B4-BE49-F238E27FC236}">
                <a16:creationId xmlns:a16="http://schemas.microsoft.com/office/drawing/2014/main" id="{578AF8EB-D261-4CE6-8BBB-462D80426DE6}"/>
              </a:ext>
            </a:extLst>
          </p:cNvPr>
          <p:cNvSpPr txBox="1"/>
          <p:nvPr/>
        </p:nvSpPr>
        <p:spPr>
          <a:xfrm>
            <a:off x="804863" y="1075730"/>
            <a:ext cx="10582274" cy="3108543"/>
          </a:xfrm>
          <a:prstGeom prst="rect">
            <a:avLst/>
          </a:prstGeom>
          <a:noFill/>
        </p:spPr>
        <p:txBody>
          <a:bodyPr wrap="square" rtlCol="0">
            <a:spAutoFit/>
          </a:bodyPr>
          <a:lstStyle/>
          <a:p>
            <a:pPr marL="342900" indent="-342900">
              <a:buFont typeface="Wingdings" panose="05000000000000000000" pitchFamily="2" charset="2"/>
              <a:buChar char="Ø"/>
            </a:pPr>
            <a:r>
              <a:rPr lang="en-IN" sz="2400" dirty="0">
                <a:solidFill>
                  <a:schemeClr val="bg1"/>
                </a:solidFill>
                <a:latin typeface="Times New Roman" panose="02020603050405020304" pitchFamily="18" charset="0"/>
                <a:cs typeface="Times New Roman" panose="02020603050405020304" pitchFamily="18" charset="0"/>
              </a:rPr>
              <a:t>The Prerequisites of the project were:</a:t>
            </a:r>
          </a:p>
          <a:p>
            <a:pPr marL="800100" lvl="1" indent="-34290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Basic Python </a:t>
            </a:r>
          </a:p>
          <a:p>
            <a:pPr marL="800100" lvl="1" indent="-34290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Basics of Machine Learning and Deep Learning</a:t>
            </a:r>
          </a:p>
          <a:p>
            <a:pPr marL="800100" lvl="1" indent="-34290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Basics of Computer Vision</a:t>
            </a:r>
          </a:p>
          <a:p>
            <a:pPr marL="800100" lvl="1" indent="-34290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Convolutional Neural Networks</a:t>
            </a:r>
          </a:p>
          <a:p>
            <a:pPr lvl="1"/>
            <a:endParaRPr lang="en-IN" sz="2000" dirty="0">
              <a:solidFill>
                <a:schemeClr val="bg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endParaRPr lang="en-IN" sz="2000"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IN" dirty="0"/>
          </a:p>
          <a:p>
            <a:pPr marL="285750" indent="-285750">
              <a:buFont typeface="Arial" panose="020B0604020202020204" pitchFamily="34" charset="0"/>
              <a:buChar char="•"/>
            </a:pPr>
            <a:endParaRPr lang="en-IN" dirty="0"/>
          </a:p>
        </p:txBody>
      </p:sp>
      <p:sp>
        <p:nvSpPr>
          <p:cNvPr id="4" name="TextBox 3">
            <a:extLst>
              <a:ext uri="{FF2B5EF4-FFF2-40B4-BE49-F238E27FC236}">
                <a16:creationId xmlns:a16="http://schemas.microsoft.com/office/drawing/2014/main" id="{E731E1CF-E798-4E83-8CFB-F017831B5462}"/>
              </a:ext>
            </a:extLst>
          </p:cNvPr>
          <p:cNvSpPr txBox="1"/>
          <p:nvPr/>
        </p:nvSpPr>
        <p:spPr>
          <a:xfrm>
            <a:off x="804863" y="3203673"/>
            <a:ext cx="10272711" cy="3046988"/>
          </a:xfrm>
          <a:prstGeom prst="rect">
            <a:avLst/>
          </a:prstGeom>
          <a:noFill/>
        </p:spPr>
        <p:txBody>
          <a:bodyPr wrap="square" rtlCol="0">
            <a:spAutoFit/>
          </a:bodyPr>
          <a:lstStyle/>
          <a:p>
            <a:pPr marL="342900" indent="-342900">
              <a:buFont typeface="Wingdings" panose="05000000000000000000" pitchFamily="2" charset="2"/>
              <a:buChar char="Ø"/>
            </a:pPr>
            <a:r>
              <a:rPr lang="en-IN" sz="2400" dirty="0">
                <a:solidFill>
                  <a:schemeClr val="bg1"/>
                </a:solidFill>
                <a:latin typeface="Times New Roman" panose="02020603050405020304" pitchFamily="18" charset="0"/>
                <a:cs typeface="Times New Roman" panose="02020603050405020304" pitchFamily="18" charset="0"/>
              </a:rPr>
              <a:t>We learnt the basics of machine learning and deep learning by making a basic image classifier model.</a:t>
            </a:r>
          </a:p>
          <a:p>
            <a:pPr marL="342900" indent="-342900">
              <a:buFont typeface="Wingdings" panose="05000000000000000000" pitchFamily="2" charset="2"/>
              <a:buChar char="Ø"/>
            </a:pPr>
            <a:endParaRPr lang="en-IN" sz="2400" dirty="0">
              <a:solidFill>
                <a:schemeClr val="bg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IN" sz="2400" dirty="0">
                <a:solidFill>
                  <a:schemeClr val="bg1"/>
                </a:solidFill>
                <a:latin typeface="Times New Roman" panose="02020603050405020304" pitchFamily="18" charset="0"/>
                <a:cs typeface="Times New Roman" panose="02020603050405020304" pitchFamily="18" charset="0"/>
              </a:rPr>
              <a:t>Read a research paper about Speech Emotion Recognition using MLP Classifier. </a:t>
            </a:r>
          </a:p>
          <a:p>
            <a:pPr marL="342900" indent="-342900">
              <a:buFont typeface="Wingdings" panose="05000000000000000000" pitchFamily="2" charset="2"/>
              <a:buChar char="Ø"/>
            </a:pPr>
            <a:endParaRPr lang="en-IN" sz="2400" dirty="0">
              <a:solidFill>
                <a:schemeClr val="bg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solidFill>
                  <a:schemeClr val="bg1"/>
                </a:solidFill>
                <a:latin typeface="Times New Roman" panose="02020603050405020304" pitchFamily="18" charset="0"/>
                <a:cs typeface="Times New Roman" panose="02020603050405020304" pitchFamily="18" charset="0"/>
              </a:rPr>
              <a:t>We learned the fundamentals of audio processing and audio features.</a:t>
            </a:r>
            <a:endParaRPr lang="en-IN" sz="2400" dirty="0">
              <a:solidFill>
                <a:schemeClr val="bg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IN"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034926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alphaModFix amt="70000"/>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rcRect t="27988"/>
          <a:stretch/>
        </p:blipFill>
        <p:spPr>
          <a:xfrm>
            <a:off x="0" y="0"/>
            <a:ext cx="12192000" cy="6858000"/>
          </a:xfrm>
          <a:prstGeom prst="rect">
            <a:avLst/>
          </a:prstGeom>
        </p:spPr>
      </p:pic>
      <p:sp>
        <p:nvSpPr>
          <p:cNvPr id="2" name="TextBox 1">
            <a:extLst>
              <a:ext uri="{FF2B5EF4-FFF2-40B4-BE49-F238E27FC236}">
                <a16:creationId xmlns:a16="http://schemas.microsoft.com/office/drawing/2014/main" id="{7211E48F-31CB-4FF7-86D9-CEB583E59C85}"/>
              </a:ext>
            </a:extLst>
          </p:cNvPr>
          <p:cNvSpPr txBox="1"/>
          <p:nvPr/>
        </p:nvSpPr>
        <p:spPr>
          <a:xfrm>
            <a:off x="1590675" y="13632"/>
            <a:ext cx="9153525" cy="923330"/>
          </a:xfrm>
          <a:prstGeom prst="rect">
            <a:avLst/>
          </a:prstGeom>
          <a:noFill/>
        </p:spPr>
        <p:txBody>
          <a:bodyPr wrap="square" rtlCol="0">
            <a:spAutoFit/>
          </a:bodyPr>
          <a:lstStyle/>
          <a:p>
            <a:pPr algn="ctr"/>
            <a:r>
              <a:rPr lang="en-US" sz="5400" b="1" cap="none" spc="0" dirty="0">
                <a:ln w="22225">
                  <a:solidFill>
                    <a:schemeClr val="accent2"/>
                  </a:solidFill>
                  <a:prstDash val="solid"/>
                </a:ln>
                <a:solidFill>
                  <a:srgbClr val="FFF9D2"/>
                </a:solidFill>
                <a:effectLst/>
              </a:rPr>
              <a:t>ASSIGNMENT </a:t>
            </a:r>
            <a:r>
              <a:rPr lang="en-US" sz="5400" b="1" dirty="0">
                <a:ln w="22225">
                  <a:solidFill>
                    <a:schemeClr val="accent2"/>
                  </a:solidFill>
                  <a:prstDash val="solid"/>
                </a:ln>
                <a:solidFill>
                  <a:srgbClr val="FFF9D2"/>
                </a:solidFill>
              </a:rPr>
              <a:t>ON</a:t>
            </a:r>
            <a:r>
              <a:rPr lang="en-US" sz="5400" b="1" cap="none" spc="0" dirty="0">
                <a:ln w="22225">
                  <a:solidFill>
                    <a:schemeClr val="accent2"/>
                  </a:solidFill>
                  <a:prstDash val="solid"/>
                </a:ln>
                <a:solidFill>
                  <a:srgbClr val="FFF9D2"/>
                </a:solidFill>
                <a:effectLst/>
              </a:rPr>
              <a:t> ML </a:t>
            </a:r>
            <a:r>
              <a:rPr lang="en-US" sz="5400" b="1" dirty="0">
                <a:ln w="22225">
                  <a:solidFill>
                    <a:schemeClr val="accent2"/>
                  </a:solidFill>
                  <a:prstDash val="solid"/>
                </a:ln>
                <a:solidFill>
                  <a:srgbClr val="FFF9D2"/>
                </a:solidFill>
              </a:rPr>
              <a:t>AND</a:t>
            </a:r>
            <a:r>
              <a:rPr lang="en-US" sz="5400" b="1" cap="none" spc="0" dirty="0">
                <a:ln w="22225">
                  <a:solidFill>
                    <a:schemeClr val="accent2"/>
                  </a:solidFill>
                  <a:prstDash val="solid"/>
                </a:ln>
                <a:solidFill>
                  <a:srgbClr val="FFF9D2"/>
                </a:solidFill>
                <a:effectLst/>
              </a:rPr>
              <a:t> DL</a:t>
            </a:r>
          </a:p>
        </p:txBody>
      </p:sp>
      <p:sp>
        <p:nvSpPr>
          <p:cNvPr id="3" name="TextBox 2">
            <a:extLst>
              <a:ext uri="{FF2B5EF4-FFF2-40B4-BE49-F238E27FC236}">
                <a16:creationId xmlns:a16="http://schemas.microsoft.com/office/drawing/2014/main" id="{578AF8EB-D261-4CE6-8BBB-462D80426DE6}"/>
              </a:ext>
            </a:extLst>
          </p:cNvPr>
          <p:cNvSpPr txBox="1"/>
          <p:nvPr/>
        </p:nvSpPr>
        <p:spPr>
          <a:xfrm>
            <a:off x="709613" y="904280"/>
            <a:ext cx="10582274" cy="5478423"/>
          </a:xfrm>
          <a:prstGeom prst="rect">
            <a:avLst/>
          </a:prstGeom>
          <a:noFill/>
        </p:spPr>
        <p:txBody>
          <a:bodyPr wrap="square" rtlCol="0">
            <a:spAutoFit/>
          </a:bodyPr>
          <a:lstStyle/>
          <a:p>
            <a:pPr marL="342900" indent="-342900">
              <a:buFont typeface="Wingdings" panose="05000000000000000000" pitchFamily="2" charset="2"/>
              <a:buChar char="Ø"/>
            </a:pPr>
            <a:endParaRPr lang="en-IN" sz="2000"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IN" dirty="0"/>
          </a:p>
          <a:p>
            <a:pPr marL="342900" indent="-342900">
              <a:buFont typeface="Wingdings" panose="05000000000000000000" pitchFamily="2" charset="2"/>
              <a:buChar char="Ø"/>
            </a:pPr>
            <a:r>
              <a:rPr lang="en-IN" sz="2400" dirty="0">
                <a:solidFill>
                  <a:schemeClr val="bg1"/>
                </a:solidFill>
                <a:latin typeface="Times New Roman" panose="02020603050405020304" pitchFamily="18" charset="0"/>
                <a:cs typeface="Times New Roman" panose="02020603050405020304" pitchFamily="18" charset="0"/>
              </a:rPr>
              <a:t>To evaluate our understanding of the prerequisites, we were given an assignment in which we completed the following tasks:</a:t>
            </a:r>
          </a:p>
          <a:p>
            <a:pPr marL="342900" indent="-342900">
              <a:buFont typeface="Wingdings" panose="05000000000000000000" pitchFamily="2" charset="2"/>
              <a:buChar char="Ø"/>
            </a:pPr>
            <a:endParaRPr lang="en-IN" sz="2400" dirty="0">
              <a:solidFill>
                <a:schemeClr val="bg1"/>
              </a:solidFill>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Built a Linear Regression model from scratch.</a:t>
            </a:r>
          </a:p>
          <a:p>
            <a:pPr lvl="2"/>
            <a:r>
              <a:rPr lang="en-IN" sz="2400" dirty="0">
                <a:solidFill>
                  <a:schemeClr val="bg1"/>
                </a:solidFill>
                <a:latin typeface="Times New Roman" panose="02020603050405020304" pitchFamily="18" charset="0"/>
                <a:cs typeface="Times New Roman" panose="02020603050405020304" pitchFamily="18" charset="0"/>
              </a:rPr>
              <a:t>Plotted the accuracy, error and predicted value of our gradient descent model for different Learning rates and compared the results.</a:t>
            </a:r>
          </a:p>
          <a:p>
            <a:pPr lvl="2"/>
            <a:endParaRPr lang="en-IN" sz="2400" dirty="0">
              <a:solidFill>
                <a:schemeClr val="bg1"/>
              </a:solidFill>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IN" sz="2400" dirty="0">
                <a:solidFill>
                  <a:schemeClr val="bg1"/>
                </a:solidFill>
                <a:latin typeface="Times New Roman" panose="02020603050405020304" pitchFamily="18" charset="0"/>
                <a:cs typeface="Times New Roman" panose="02020603050405020304" pitchFamily="18" charset="0"/>
              </a:rPr>
              <a:t>Image Classification in </a:t>
            </a:r>
            <a:r>
              <a:rPr lang="en-IN" sz="2400" dirty="0" err="1">
                <a:solidFill>
                  <a:schemeClr val="bg1"/>
                </a:solidFill>
                <a:latin typeface="Times New Roman" panose="02020603050405020304" pitchFamily="18" charset="0"/>
                <a:cs typeface="Times New Roman" panose="02020603050405020304" pitchFamily="18" charset="0"/>
              </a:rPr>
              <a:t>Tensorflow</a:t>
            </a:r>
            <a:r>
              <a:rPr lang="en-IN" sz="2400" dirty="0">
                <a:solidFill>
                  <a:schemeClr val="bg1"/>
                </a:solidFill>
                <a:latin typeface="Times New Roman" panose="02020603050405020304" pitchFamily="18" charset="0"/>
                <a:cs typeface="Times New Roman" panose="02020603050405020304" pitchFamily="18" charset="0"/>
              </a:rPr>
              <a:t> using Deep Learning</a:t>
            </a:r>
          </a:p>
          <a:p>
            <a:pPr marL="1428750" lvl="2" indent="-514350">
              <a:buFont typeface="+mj-lt"/>
              <a:buAutoNum type="romanUcPeriod"/>
            </a:pPr>
            <a:r>
              <a:rPr lang="en-IN" sz="2400" dirty="0">
                <a:solidFill>
                  <a:schemeClr val="bg1"/>
                </a:solidFill>
                <a:latin typeface="Times New Roman" panose="02020603050405020304" pitchFamily="18" charset="0"/>
                <a:cs typeface="Times New Roman" panose="02020603050405020304" pitchFamily="18" charset="0"/>
              </a:rPr>
              <a:t>Built a fully connected Neural Network model.</a:t>
            </a:r>
          </a:p>
          <a:p>
            <a:pPr marL="1428750" lvl="2" indent="-514350">
              <a:buFont typeface="+mj-lt"/>
              <a:buAutoNum type="romanUcPeriod"/>
            </a:pPr>
            <a:r>
              <a:rPr lang="en-IN" sz="2400" dirty="0">
                <a:solidFill>
                  <a:schemeClr val="bg1"/>
                </a:solidFill>
                <a:latin typeface="Times New Roman" panose="02020603050405020304" pitchFamily="18" charset="0"/>
                <a:cs typeface="Times New Roman" panose="02020603050405020304" pitchFamily="18" charset="0"/>
              </a:rPr>
              <a:t>Built a Convolutional Neural Network model.</a:t>
            </a:r>
          </a:p>
          <a:p>
            <a:pPr marL="1428750" lvl="2" indent="-514350">
              <a:buFont typeface="+mj-lt"/>
              <a:buAutoNum type="romanUcPeriod"/>
            </a:pPr>
            <a:r>
              <a:rPr lang="en-IN" sz="2400" dirty="0">
                <a:solidFill>
                  <a:schemeClr val="bg1"/>
                </a:solidFill>
                <a:latin typeface="Times New Roman" panose="02020603050405020304" pitchFamily="18" charset="0"/>
                <a:cs typeface="Times New Roman" panose="02020603050405020304" pitchFamily="18" charset="0"/>
              </a:rPr>
              <a:t>Trained both the models and observed their accuracy, loss etc.</a:t>
            </a:r>
          </a:p>
          <a:p>
            <a:pPr marL="1428750" lvl="2" indent="-514350">
              <a:buFont typeface="+mj-lt"/>
              <a:buAutoNum type="romanUcPeriod"/>
            </a:pPr>
            <a:r>
              <a:rPr lang="en-IN" sz="2400" dirty="0">
                <a:solidFill>
                  <a:schemeClr val="bg1"/>
                </a:solidFill>
                <a:latin typeface="Times New Roman" panose="02020603050405020304" pitchFamily="18" charset="0"/>
                <a:cs typeface="Times New Roman" panose="02020603050405020304" pitchFamily="18" charset="0"/>
              </a:rPr>
              <a:t>Compared both the models by looking at their Accuracy v/s Epoch plot and total number of trainable parameters.</a:t>
            </a:r>
          </a:p>
        </p:txBody>
      </p:sp>
    </p:spTree>
    <p:extLst>
      <p:ext uri="{BB962C8B-B14F-4D97-AF65-F5344CB8AC3E}">
        <p14:creationId xmlns:p14="http://schemas.microsoft.com/office/powerpoint/2010/main" val="43875534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alphaModFix amt="70000"/>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rcRect t="27988"/>
          <a:stretch/>
        </p:blipFill>
        <p:spPr>
          <a:xfrm>
            <a:off x="0" y="0"/>
            <a:ext cx="12192000" cy="6858000"/>
          </a:xfrm>
          <a:prstGeom prst="rect">
            <a:avLst/>
          </a:prstGeom>
        </p:spPr>
      </p:pic>
      <p:sp>
        <p:nvSpPr>
          <p:cNvPr id="2" name="Rectangle 1">
            <a:extLst>
              <a:ext uri="{FF2B5EF4-FFF2-40B4-BE49-F238E27FC236}">
                <a16:creationId xmlns:a16="http://schemas.microsoft.com/office/drawing/2014/main" id="{0F9D0E6C-CAD9-49F8-BB0C-C8EB45C8398B}"/>
              </a:ext>
            </a:extLst>
          </p:cNvPr>
          <p:cNvSpPr/>
          <p:nvPr/>
        </p:nvSpPr>
        <p:spPr>
          <a:xfrm>
            <a:off x="3883072" y="71735"/>
            <a:ext cx="4730655"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rgbClr val="FFF9D2"/>
                </a:solidFill>
                <a:effectLst/>
              </a:rPr>
              <a:t>INTRODUCTION</a:t>
            </a:r>
          </a:p>
        </p:txBody>
      </p:sp>
      <p:sp>
        <p:nvSpPr>
          <p:cNvPr id="13" name="TextBox 12">
            <a:extLst>
              <a:ext uri="{FF2B5EF4-FFF2-40B4-BE49-F238E27FC236}">
                <a16:creationId xmlns:a16="http://schemas.microsoft.com/office/drawing/2014/main" id="{52D736BB-00A0-4DF6-B72B-5550B800C8ED}"/>
              </a:ext>
            </a:extLst>
          </p:cNvPr>
          <p:cNvSpPr txBox="1"/>
          <p:nvPr/>
        </p:nvSpPr>
        <p:spPr>
          <a:xfrm>
            <a:off x="514350" y="1066800"/>
            <a:ext cx="11391900" cy="5016758"/>
          </a:xfrm>
          <a:prstGeom prst="rect">
            <a:avLst/>
          </a:prstGeom>
          <a:noFill/>
        </p:spPr>
        <p:txBody>
          <a:bodyPr wrap="square">
            <a:spAutoFit/>
          </a:bodyPr>
          <a:lstStyle/>
          <a:p>
            <a:r>
              <a:rPr lang="en-US" sz="2000" dirty="0">
                <a:solidFill>
                  <a:schemeClr val="bg1"/>
                </a:solidFill>
                <a:latin typeface="Times New Roman" panose="02020603050405020304" pitchFamily="18" charset="0"/>
                <a:cs typeface="Times New Roman" panose="02020603050405020304" pitchFamily="18" charset="0"/>
              </a:rPr>
              <a:t>Detection of emotions</a:t>
            </a:r>
            <a:r>
              <a:rPr lang="en-US" sz="2000" i="0" dirty="0">
                <a:solidFill>
                  <a:schemeClr val="bg1"/>
                </a:solidFill>
                <a:effectLst/>
                <a:latin typeface="Times New Roman" panose="02020603050405020304" pitchFamily="18" charset="0"/>
                <a:cs typeface="Times New Roman" panose="02020603050405020304" pitchFamily="18" charset="0"/>
              </a:rPr>
              <a:t> is natural for humans, but it is a very difficult task for computers, since accessing the depth behind content is difficult and that’s what speech emotion recognition (SER) sets out to do. It is a system through which various audio speech files are classified into different emotions such as happy, sad, anger and neutral by computers.</a:t>
            </a:r>
          </a:p>
          <a:p>
            <a:endParaRPr lang="en-US" sz="2000" i="0" dirty="0">
              <a:solidFill>
                <a:schemeClr val="bg1"/>
              </a:solidFill>
              <a:effectLst/>
              <a:latin typeface="Times New Roman" panose="02020603050405020304" pitchFamily="18" charset="0"/>
              <a:cs typeface="Times New Roman" panose="02020603050405020304" pitchFamily="18" charset="0"/>
            </a:endParaRPr>
          </a:p>
          <a:p>
            <a:endParaRPr lang="en-US"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The first issue of all in speech emotional methods is selecting the best features, which are powerful enough to distinguish between different emotions. The presence of various languages, accents, sentences, speaking styles and speakers also adds another difficulty, because these characteristics directly change most of the extracted features. Furthermore, it is possible to have more than one specific emotion at the same time, in the same speech signal, and therefore have each emotion correlate with a different part of speech signals. Thus, defining the boundaries between parts of emotions is a very challenging task.</a:t>
            </a:r>
          </a:p>
          <a:p>
            <a:endParaRPr lang="en-US" sz="2000" dirty="0">
              <a:solidFill>
                <a:schemeClr val="bg1"/>
              </a:solidFill>
              <a:latin typeface="Times New Roman" panose="02020603050405020304" pitchFamily="18" charset="0"/>
              <a:cs typeface="Times New Roman" panose="02020603050405020304" pitchFamily="18" charset="0"/>
            </a:endParaRPr>
          </a:p>
          <a:p>
            <a:endParaRPr lang="en-US"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In this project, we </a:t>
            </a:r>
            <a:r>
              <a:rPr lang="en-US" sz="2000" i="0" dirty="0">
                <a:solidFill>
                  <a:schemeClr val="bg1"/>
                </a:solidFill>
                <a:effectLst/>
                <a:latin typeface="Times New Roman" panose="02020603050405020304" pitchFamily="18" charset="0"/>
                <a:cs typeface="Times New Roman" panose="02020603050405020304" pitchFamily="18" charset="0"/>
              </a:rPr>
              <a:t>demonstrate SER using the RAVDESS Audio Dataset provided on Kaggle.</a:t>
            </a:r>
          </a:p>
          <a:p>
            <a:endParaRPr lang="en-IN"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544122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alphaModFix amt="70000"/>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rcRect t="27988"/>
          <a:stretch/>
        </p:blipFill>
        <p:spPr>
          <a:xfrm>
            <a:off x="0" y="-39329"/>
            <a:ext cx="12192000" cy="6858000"/>
          </a:xfrm>
          <a:prstGeom prst="rect">
            <a:avLst/>
          </a:prstGeom>
        </p:spPr>
      </p:pic>
      <p:sp>
        <p:nvSpPr>
          <p:cNvPr id="2" name="Rectangle 1">
            <a:extLst>
              <a:ext uri="{FF2B5EF4-FFF2-40B4-BE49-F238E27FC236}">
                <a16:creationId xmlns:a16="http://schemas.microsoft.com/office/drawing/2014/main" id="{8F230646-2393-42BA-9DE3-A6C4448D0CCF}"/>
              </a:ext>
            </a:extLst>
          </p:cNvPr>
          <p:cNvSpPr/>
          <p:nvPr/>
        </p:nvSpPr>
        <p:spPr>
          <a:xfrm>
            <a:off x="4122138" y="205085"/>
            <a:ext cx="3242875"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rgbClr val="FFF9D2"/>
                </a:solidFill>
                <a:effectLst/>
              </a:rPr>
              <a:t>OBJECTIVE</a:t>
            </a:r>
          </a:p>
        </p:txBody>
      </p:sp>
      <p:sp>
        <p:nvSpPr>
          <p:cNvPr id="5" name="TextBox 4">
            <a:extLst>
              <a:ext uri="{FF2B5EF4-FFF2-40B4-BE49-F238E27FC236}">
                <a16:creationId xmlns:a16="http://schemas.microsoft.com/office/drawing/2014/main" id="{977C8EEA-96B4-4B59-9137-61C0BB7271FF}"/>
              </a:ext>
            </a:extLst>
          </p:cNvPr>
          <p:cNvSpPr txBox="1"/>
          <p:nvPr/>
        </p:nvSpPr>
        <p:spPr>
          <a:xfrm>
            <a:off x="923925" y="1274787"/>
            <a:ext cx="10344150" cy="2185214"/>
          </a:xfrm>
          <a:prstGeom prst="rect">
            <a:avLst/>
          </a:prstGeom>
          <a:noFill/>
        </p:spPr>
        <p:txBody>
          <a:bodyPr wrap="square">
            <a:spAutoFit/>
          </a:bodyPr>
          <a:lstStyle/>
          <a:p>
            <a:pPr algn="ctr" rtl="0">
              <a:spcBef>
                <a:spcPts val="0"/>
              </a:spcBef>
              <a:spcAft>
                <a:spcPts val="0"/>
              </a:spcAft>
            </a:pPr>
            <a:r>
              <a:rPr lang="en-US" sz="2000" b="1" i="0" u="none" strike="noStrike" dirty="0">
                <a:solidFill>
                  <a:schemeClr val="bg1"/>
                </a:solidFill>
                <a:effectLst/>
                <a:latin typeface="Times New Roman" panose="02020603050405020304" pitchFamily="18" charset="0"/>
                <a:cs typeface="Times New Roman" panose="02020603050405020304" pitchFamily="18" charset="0"/>
              </a:rPr>
              <a:t>The objective of this project is to use the RAVDESS dataset, which contains  around 1500 audio file inputs from 24 different actors (12 male and 12 female), who recorded short audios in 8 different emotions, and then train an NLP- based model which will be able to detect among the 8 basic emotions, as well as the gender of the speaker i.e., Male voice or Female voice.  After training, this model can be used for predicting with live voices.</a:t>
            </a:r>
            <a:endParaRPr lang="en-US" sz="2000" b="1" dirty="0">
              <a:solidFill>
                <a:schemeClr val="bg1"/>
              </a:solidFill>
              <a:effectLst/>
              <a:latin typeface="Times New Roman" panose="02020603050405020304" pitchFamily="18" charset="0"/>
              <a:cs typeface="Times New Roman" panose="02020603050405020304" pitchFamily="18" charset="0"/>
            </a:endParaRPr>
          </a:p>
          <a:p>
            <a:pPr algn="ctr"/>
            <a:br>
              <a:rPr lang="en-US" dirty="0"/>
            </a:br>
            <a:endParaRPr lang="en-IN" dirty="0"/>
          </a:p>
        </p:txBody>
      </p:sp>
      <p:pic>
        <p:nvPicPr>
          <p:cNvPr id="6" name="Picture 10" descr="Fig 3. Examples of the eight RAVDESS emotions. Still frame examples of the eight emotions contained in the RAVDESS, in speech and song.">
            <a:extLst>
              <a:ext uri="{FF2B5EF4-FFF2-40B4-BE49-F238E27FC236}">
                <a16:creationId xmlns:a16="http://schemas.microsoft.com/office/drawing/2014/main" id="{B25389EC-38FA-4518-A6DF-6C6E26C9DF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3498" y="3068503"/>
            <a:ext cx="4190078" cy="374469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rchitecture of Speech Emotion Recognition System | Download Scientific  Diagram">
            <a:extLst>
              <a:ext uri="{FF2B5EF4-FFF2-40B4-BE49-F238E27FC236}">
                <a16:creationId xmlns:a16="http://schemas.microsoft.com/office/drawing/2014/main" id="{598A6D1D-CC4E-43D1-A498-B8D1043BEF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7077" y="3068503"/>
            <a:ext cx="5001010" cy="3744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149793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alphaModFix amt="70000"/>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rcRect t="27988"/>
          <a:stretch/>
        </p:blipFill>
        <p:spPr>
          <a:xfrm>
            <a:off x="0" y="0"/>
            <a:ext cx="12192000" cy="6858000"/>
          </a:xfrm>
          <a:prstGeom prst="rect">
            <a:avLst/>
          </a:prstGeom>
        </p:spPr>
      </p:pic>
      <p:sp>
        <p:nvSpPr>
          <p:cNvPr id="2" name="Rectangle 1">
            <a:extLst>
              <a:ext uri="{FF2B5EF4-FFF2-40B4-BE49-F238E27FC236}">
                <a16:creationId xmlns:a16="http://schemas.microsoft.com/office/drawing/2014/main" id="{EA8612A0-E6B0-4EC2-867E-D33B1009EB78}"/>
              </a:ext>
            </a:extLst>
          </p:cNvPr>
          <p:cNvSpPr/>
          <p:nvPr/>
        </p:nvSpPr>
        <p:spPr>
          <a:xfrm>
            <a:off x="4752395" y="0"/>
            <a:ext cx="2687210"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rgbClr val="FFF9D2"/>
                </a:solidFill>
                <a:effectLst/>
              </a:rPr>
              <a:t>DATASET</a:t>
            </a:r>
          </a:p>
        </p:txBody>
      </p:sp>
      <p:sp>
        <p:nvSpPr>
          <p:cNvPr id="20" name="TextBox 19">
            <a:extLst>
              <a:ext uri="{FF2B5EF4-FFF2-40B4-BE49-F238E27FC236}">
                <a16:creationId xmlns:a16="http://schemas.microsoft.com/office/drawing/2014/main" id="{F24F274A-4CE0-41BE-B0B8-C2987F9E715D}"/>
              </a:ext>
            </a:extLst>
          </p:cNvPr>
          <p:cNvSpPr txBox="1"/>
          <p:nvPr/>
        </p:nvSpPr>
        <p:spPr>
          <a:xfrm>
            <a:off x="331225" y="822871"/>
            <a:ext cx="11759380" cy="6001643"/>
          </a:xfrm>
          <a:prstGeom prst="rect">
            <a:avLst/>
          </a:prstGeom>
          <a:noFill/>
        </p:spPr>
        <p:txBody>
          <a:bodyPr wrap="square">
            <a:spAutoFit/>
          </a:bodyPr>
          <a:lstStyle/>
          <a:p>
            <a:r>
              <a:rPr lang="en-US" b="1" dirty="0">
                <a:solidFill>
                  <a:schemeClr val="bg1"/>
                </a:solidFill>
                <a:effectLst/>
                <a:latin typeface="Times New Roman" panose="02020603050405020304" pitchFamily="18" charset="0"/>
                <a:cs typeface="Times New Roman" panose="02020603050405020304" pitchFamily="18" charset="0"/>
              </a:rPr>
              <a:t>The RAVDESS is a validated multimodal database of emotional speech and song. The database is gender balanced consisting of 24 professional actors, vocalizing lexically-matched statements in a neutral North American accent. Speech includes calm, happy, sad, angry, fearful, surprise, and disgust expressions, and song contains calm, happy, sad, angry, and fearful emotions. All conditions are available in face-and-voice, face-only, and voice-only formats.</a:t>
            </a:r>
            <a:endParaRPr lang="en-US" sz="2000" b="1" dirty="0">
              <a:solidFill>
                <a:schemeClr val="bg1"/>
              </a:solidFill>
              <a:effectLst/>
              <a:latin typeface="Times New Roman" panose="02020603050405020304" pitchFamily="18" charset="0"/>
              <a:cs typeface="Times New Roman" panose="02020603050405020304" pitchFamily="18" charset="0"/>
            </a:endParaRPr>
          </a:p>
          <a:p>
            <a:endParaRPr lang="en-US" sz="2000" b="1" dirty="0">
              <a:solidFill>
                <a:schemeClr val="bg1"/>
              </a:solidFill>
              <a:latin typeface="Times New Roman" panose="02020603050405020304" pitchFamily="18" charset="0"/>
              <a:cs typeface="Times New Roman" panose="02020603050405020304" pitchFamily="18" charset="0"/>
            </a:endParaRPr>
          </a:p>
          <a:p>
            <a:r>
              <a:rPr lang="en-US" b="1" i="0" dirty="0">
                <a:solidFill>
                  <a:schemeClr val="bg1"/>
                </a:solidFill>
                <a:effectLst/>
                <a:latin typeface="Times New Roman" panose="02020603050405020304" pitchFamily="18" charset="0"/>
                <a:cs typeface="Times New Roman" panose="02020603050405020304" pitchFamily="18" charset="0"/>
              </a:rPr>
              <a:t>There are five distinguishing features of the RAVDESS that build on popular existing sets.</a:t>
            </a:r>
          </a:p>
          <a:p>
            <a:endParaRPr lang="en-US" sz="2000" dirty="0">
              <a:solidFill>
                <a:schemeClr val="bg1"/>
              </a:solidFill>
              <a:latin typeface="Times New Roman" panose="02020603050405020304" pitchFamily="18" charset="0"/>
              <a:cs typeface="Times New Roman" panose="02020603050405020304" pitchFamily="18" charset="0"/>
            </a:endParaRPr>
          </a:p>
          <a:p>
            <a:pPr marL="457200" indent="-457200">
              <a:buAutoNum type="arabicPeriod"/>
            </a:pPr>
            <a:r>
              <a:rPr lang="en-US" sz="2000" b="1" u="sng" dirty="0">
                <a:solidFill>
                  <a:schemeClr val="bg1"/>
                </a:solidFill>
                <a:latin typeface="Times New Roman" panose="02020603050405020304" pitchFamily="18" charset="0"/>
                <a:cs typeface="Times New Roman" panose="02020603050405020304" pitchFamily="18" charset="0"/>
              </a:rPr>
              <a:t>Scope:</a:t>
            </a:r>
            <a:r>
              <a:rPr lang="en-US" sz="2000"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W</a:t>
            </a:r>
            <a:r>
              <a:rPr lang="en-US" i="0" dirty="0">
                <a:solidFill>
                  <a:schemeClr val="bg1"/>
                </a:solidFill>
                <a:effectLst/>
                <a:latin typeface="Times New Roman" panose="02020603050405020304" pitchFamily="18" charset="0"/>
                <a:cs typeface="Times New Roman" panose="02020603050405020304" pitchFamily="18" charset="0"/>
              </a:rPr>
              <a:t>hereas many sets contain fewer than 200 clips, the RAVDESS contains </a:t>
            </a:r>
            <a:r>
              <a:rPr lang="en-US" dirty="0">
                <a:solidFill>
                  <a:schemeClr val="bg1"/>
                </a:solidFill>
                <a:latin typeface="Times New Roman" panose="02020603050405020304" pitchFamily="18" charset="0"/>
                <a:cs typeface="Times New Roman" panose="02020603050405020304" pitchFamily="18" charset="0"/>
              </a:rPr>
              <a:t>1440</a:t>
            </a:r>
            <a:r>
              <a:rPr lang="en-US" i="0" dirty="0">
                <a:solidFill>
                  <a:schemeClr val="bg1"/>
                </a:solidFill>
                <a:effectLst/>
                <a:latin typeface="Times New Roman" panose="02020603050405020304" pitchFamily="18" charset="0"/>
                <a:cs typeface="Times New Roman" panose="02020603050405020304" pitchFamily="18" charset="0"/>
              </a:rPr>
              <a:t> clips. A large set such as this is useful for training and testing different algorithms.</a:t>
            </a:r>
          </a:p>
          <a:p>
            <a:pPr marL="457200" indent="-457200">
              <a:buAutoNum type="arabicPeriod"/>
            </a:pPr>
            <a:endParaRPr lang="en-US" sz="2000" b="1" u="sng" dirty="0">
              <a:solidFill>
                <a:schemeClr val="bg1"/>
              </a:solidFill>
              <a:latin typeface="Times New Roman" panose="02020603050405020304" pitchFamily="18" charset="0"/>
              <a:cs typeface="Times New Roman" panose="02020603050405020304" pitchFamily="18" charset="0"/>
            </a:endParaRPr>
          </a:p>
          <a:p>
            <a:pPr marL="457200" indent="-457200">
              <a:buAutoNum type="arabicPeriod"/>
            </a:pPr>
            <a:r>
              <a:rPr lang="en-US" sz="2000" b="1" u="sng" dirty="0">
                <a:solidFill>
                  <a:schemeClr val="bg1"/>
                </a:solidFill>
                <a:latin typeface="Times New Roman" panose="02020603050405020304" pitchFamily="18" charset="0"/>
                <a:cs typeface="Times New Roman" panose="02020603050405020304" pitchFamily="18" charset="0"/>
              </a:rPr>
              <a:t>Emotional Intensity:</a:t>
            </a:r>
            <a:r>
              <a:rPr lang="en-US" sz="2000" b="1"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A</a:t>
            </a:r>
            <a:r>
              <a:rPr lang="en-US" b="0" i="0" dirty="0">
                <a:solidFill>
                  <a:schemeClr val="bg1"/>
                </a:solidFill>
                <a:effectLst/>
                <a:latin typeface="Times New Roman" panose="02020603050405020304" pitchFamily="18" charset="0"/>
                <a:cs typeface="Times New Roman" panose="02020603050405020304" pitchFamily="18" charset="0"/>
              </a:rPr>
              <a:t>ll emotions have been performed at two levels of emotional intensity, normal and strong.</a:t>
            </a:r>
            <a:endParaRPr lang="en-US" sz="2000" b="1" i="0" u="sng" dirty="0">
              <a:solidFill>
                <a:schemeClr val="bg1"/>
              </a:solidFill>
              <a:effectLst/>
              <a:latin typeface="Times New Roman" panose="02020603050405020304" pitchFamily="18" charset="0"/>
              <a:cs typeface="Times New Roman" panose="02020603050405020304" pitchFamily="18" charset="0"/>
            </a:endParaRPr>
          </a:p>
          <a:p>
            <a:pPr marL="457200" indent="-457200">
              <a:buAutoNum type="arabicPeriod"/>
            </a:pPr>
            <a:endParaRPr lang="en-US" sz="2000" b="1" u="sng" dirty="0">
              <a:solidFill>
                <a:schemeClr val="bg1"/>
              </a:solidFill>
              <a:latin typeface="Times New Roman" panose="02020603050405020304" pitchFamily="18" charset="0"/>
              <a:cs typeface="Times New Roman" panose="02020603050405020304" pitchFamily="18" charset="0"/>
            </a:endParaRPr>
          </a:p>
          <a:p>
            <a:pPr marL="457200" indent="-457200">
              <a:buAutoNum type="arabicPeriod"/>
            </a:pPr>
            <a:r>
              <a:rPr lang="en-US" sz="2000" b="1" u="sng" dirty="0">
                <a:solidFill>
                  <a:schemeClr val="bg1"/>
                </a:solidFill>
                <a:latin typeface="Times New Roman" panose="02020603050405020304" pitchFamily="18" charset="0"/>
                <a:cs typeface="Times New Roman" panose="02020603050405020304" pitchFamily="18" charset="0"/>
              </a:rPr>
              <a:t>Two baseline emotions: </a:t>
            </a:r>
            <a:r>
              <a:rPr lang="en-US" dirty="0">
                <a:solidFill>
                  <a:schemeClr val="bg1"/>
                </a:solidFill>
                <a:latin typeface="Times New Roman" panose="02020603050405020304" pitchFamily="18" charset="0"/>
                <a:cs typeface="Times New Roman" panose="02020603050405020304" pitchFamily="18" charset="0"/>
              </a:rPr>
              <a:t>T</a:t>
            </a:r>
            <a:r>
              <a:rPr lang="en-US" b="0" i="0" dirty="0">
                <a:solidFill>
                  <a:schemeClr val="bg1"/>
                </a:solidFill>
                <a:effectLst/>
                <a:latin typeface="Times New Roman" panose="02020603050405020304" pitchFamily="18" charset="0"/>
                <a:cs typeface="Times New Roman" panose="02020603050405020304" pitchFamily="18" charset="0"/>
              </a:rPr>
              <a:t>he RAVDESS includes two baseline emotions, neutral and calm, whereas many studies just incorporate a neutral or “no emotion” control condition.</a:t>
            </a:r>
            <a:r>
              <a:rPr lang="en-US" sz="2000" b="1" dirty="0">
                <a:solidFill>
                  <a:schemeClr val="bg1"/>
                </a:solidFill>
                <a:latin typeface="Times New Roman" panose="02020603050405020304" pitchFamily="18" charset="0"/>
                <a:cs typeface="Times New Roman" panose="02020603050405020304" pitchFamily="18" charset="0"/>
              </a:rPr>
              <a:t> </a:t>
            </a:r>
          </a:p>
          <a:p>
            <a:pPr marL="457200" indent="-457200">
              <a:buAutoNum type="arabicPeriod"/>
            </a:pPr>
            <a:endParaRPr lang="en-US" sz="2000" b="1" dirty="0">
              <a:solidFill>
                <a:schemeClr val="bg1"/>
              </a:solidFill>
              <a:latin typeface="Times New Roman" panose="02020603050405020304" pitchFamily="18" charset="0"/>
              <a:cs typeface="Times New Roman" panose="02020603050405020304" pitchFamily="18" charset="0"/>
            </a:endParaRPr>
          </a:p>
          <a:p>
            <a:pPr marL="457200" indent="-457200">
              <a:buAutoNum type="arabicPeriod"/>
            </a:pPr>
            <a:r>
              <a:rPr lang="en-US" sz="2000" b="1" u="sng" dirty="0">
                <a:solidFill>
                  <a:schemeClr val="bg1"/>
                </a:solidFill>
                <a:latin typeface="Times New Roman" panose="02020603050405020304" pitchFamily="18" charset="0"/>
                <a:cs typeface="Times New Roman" panose="02020603050405020304" pitchFamily="18" charset="0"/>
              </a:rPr>
              <a:t>North-American actors and raters:</a:t>
            </a:r>
            <a:r>
              <a:rPr lang="en-US" sz="2000" b="1"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T</a:t>
            </a:r>
            <a:r>
              <a:rPr lang="en-US" b="0" i="0" dirty="0">
                <a:solidFill>
                  <a:schemeClr val="bg1"/>
                </a:solidFill>
                <a:effectLst/>
                <a:latin typeface="Times New Roman" panose="02020603050405020304" pitchFamily="18" charset="0"/>
                <a:cs typeface="Times New Roman" panose="02020603050405020304" pitchFamily="18" charset="0"/>
              </a:rPr>
              <a:t>he RAVDESS provides audiovisual recordings of vocal communication in North American English. </a:t>
            </a:r>
            <a:endParaRPr lang="en-US" b="1" dirty="0">
              <a:solidFill>
                <a:schemeClr val="bg1"/>
              </a:solidFill>
              <a:latin typeface="Times New Roman" panose="02020603050405020304" pitchFamily="18" charset="0"/>
              <a:cs typeface="Times New Roman" panose="02020603050405020304" pitchFamily="18" charset="0"/>
            </a:endParaRPr>
          </a:p>
          <a:p>
            <a:pPr marL="457200" indent="-457200">
              <a:buAutoNum type="arabicPeriod"/>
            </a:pPr>
            <a:endParaRPr lang="en-US" sz="2000" b="1" dirty="0">
              <a:solidFill>
                <a:schemeClr val="bg1"/>
              </a:solidFill>
              <a:latin typeface="Times New Roman" panose="02020603050405020304" pitchFamily="18" charset="0"/>
              <a:cs typeface="Times New Roman" panose="02020603050405020304" pitchFamily="18" charset="0"/>
            </a:endParaRPr>
          </a:p>
          <a:p>
            <a:pPr marL="457200" indent="-457200">
              <a:buAutoNum type="arabicPeriod"/>
            </a:pPr>
            <a:r>
              <a:rPr lang="en-US" sz="2000" b="1" u="sng" dirty="0">
                <a:solidFill>
                  <a:schemeClr val="bg1"/>
                </a:solidFill>
                <a:latin typeface="Times New Roman" panose="02020603050405020304" pitchFamily="18" charset="0"/>
                <a:cs typeface="Times New Roman" panose="02020603050405020304" pitchFamily="18" charset="0"/>
              </a:rPr>
              <a:t>Singing corpus:</a:t>
            </a:r>
            <a:r>
              <a:rPr lang="en-US" sz="2000" dirty="0">
                <a:solidFill>
                  <a:schemeClr val="bg1"/>
                </a:solidFill>
                <a:latin typeface="Times New Roman" panose="02020603050405020304" pitchFamily="18" charset="0"/>
                <a:cs typeface="Times New Roman" panose="02020603050405020304" pitchFamily="18" charset="0"/>
              </a:rPr>
              <a:t> I</a:t>
            </a:r>
            <a:r>
              <a:rPr lang="en-US" b="0" i="0" dirty="0">
                <a:solidFill>
                  <a:schemeClr val="bg1"/>
                </a:solidFill>
                <a:effectLst/>
                <a:latin typeface="Times New Roman" panose="02020603050405020304" pitchFamily="18" charset="0"/>
                <a:cs typeface="Times New Roman" panose="02020603050405020304" pitchFamily="18" charset="0"/>
              </a:rPr>
              <a:t>t includes a validated corpus of emotional song and is lexically-matched in song and speech. This feature may be beneficial for understanding processing differences in speech and song.</a:t>
            </a:r>
            <a:endParaRPr lang="en-US" sz="2000" b="1" u="sng"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318825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alphaModFix amt="70000"/>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rcRect t="27988"/>
          <a:stretch/>
        </p:blipFill>
        <p:spPr>
          <a:xfrm>
            <a:off x="0" y="0"/>
            <a:ext cx="12192000" cy="6858000"/>
          </a:xfrm>
          <a:prstGeom prst="rect">
            <a:avLst/>
          </a:prstGeom>
          <a:noFill/>
        </p:spPr>
      </p:pic>
      <p:sp>
        <p:nvSpPr>
          <p:cNvPr id="10" name="TextBox 9">
            <a:extLst>
              <a:ext uri="{FF2B5EF4-FFF2-40B4-BE49-F238E27FC236}">
                <a16:creationId xmlns:a16="http://schemas.microsoft.com/office/drawing/2014/main" id="{BC37437B-EA7D-474D-91AC-DC0B4A4CBF31}"/>
              </a:ext>
            </a:extLst>
          </p:cNvPr>
          <p:cNvSpPr txBox="1"/>
          <p:nvPr/>
        </p:nvSpPr>
        <p:spPr>
          <a:xfrm>
            <a:off x="654421" y="1348338"/>
            <a:ext cx="6553200" cy="5447645"/>
          </a:xfrm>
          <a:prstGeom prst="rect">
            <a:avLst/>
          </a:prstGeom>
          <a:noFill/>
        </p:spPr>
        <p:txBody>
          <a:bodyPr wrap="square">
            <a:spAutoFit/>
          </a:bodyPr>
          <a:lstStyle/>
          <a:p>
            <a:pPr rtl="0" fontAlgn="base">
              <a:spcBef>
                <a:spcPts val="0"/>
              </a:spcBef>
              <a:spcAft>
                <a:spcPts val="0"/>
              </a:spcAft>
            </a:pPr>
            <a:r>
              <a:rPr lang="en-US" b="1" i="0" dirty="0">
                <a:solidFill>
                  <a:schemeClr val="bg1"/>
                </a:solidFill>
                <a:effectLst/>
                <a:latin typeface="Times New Roman" panose="02020603050405020304" pitchFamily="18" charset="0"/>
                <a:cs typeface="Times New Roman" panose="02020603050405020304" pitchFamily="18" charset="0"/>
              </a:rPr>
              <a:t>Feature extraction is important in modeling because it converts audio files into a format that can be understood by models.</a:t>
            </a:r>
            <a:endParaRPr lang="en-US" b="1" i="0" u="none" strike="noStrike" dirty="0">
              <a:solidFill>
                <a:schemeClr val="bg1"/>
              </a:solidFill>
              <a:effectLst/>
              <a:latin typeface="Times New Roman" panose="02020603050405020304" pitchFamily="18" charset="0"/>
              <a:cs typeface="Times New Roman" panose="02020603050405020304" pitchFamily="18" charset="0"/>
            </a:endParaRPr>
          </a:p>
          <a:p>
            <a:pPr rtl="0" fontAlgn="base">
              <a:spcBef>
                <a:spcPts val="0"/>
              </a:spcBef>
              <a:spcAft>
                <a:spcPts val="0"/>
              </a:spcAft>
              <a:buFont typeface="Arial" panose="020B0604020202020204" pitchFamily="34" charset="0"/>
              <a:buChar char="•"/>
            </a:pPr>
            <a:endParaRPr lang="en-US" sz="2400" b="1" dirty="0">
              <a:solidFill>
                <a:srgbClr val="00FFFF"/>
              </a:solidFill>
              <a:latin typeface="Times New Roman" panose="02020603050405020304" pitchFamily="18" charset="0"/>
              <a:cs typeface="Times New Roman" panose="02020603050405020304" pitchFamily="18" charset="0"/>
            </a:endParaRPr>
          </a:p>
          <a:p>
            <a:pPr rtl="0" fontAlgn="base">
              <a:spcBef>
                <a:spcPts val="0"/>
              </a:spcBef>
              <a:spcAft>
                <a:spcPts val="0"/>
              </a:spcAft>
              <a:buFont typeface="Arial" panose="020B0604020202020204" pitchFamily="34" charset="0"/>
              <a:buChar char="•"/>
            </a:pPr>
            <a:r>
              <a:rPr lang="en-US" sz="2400" b="1" i="0" u="none" strike="noStrike" dirty="0" err="1">
                <a:solidFill>
                  <a:srgbClr val="00FFFF"/>
                </a:solidFill>
                <a:effectLst/>
                <a:latin typeface="Times New Roman" panose="02020603050405020304" pitchFamily="18" charset="0"/>
                <a:cs typeface="Times New Roman" panose="02020603050405020304" pitchFamily="18" charset="0"/>
              </a:rPr>
              <a:t>Mfcc</a:t>
            </a:r>
            <a:r>
              <a:rPr lang="en-US" sz="1800" b="1" i="0" u="none" strike="noStrike" dirty="0">
                <a:solidFill>
                  <a:srgbClr val="FFD966"/>
                </a:solidFill>
                <a:effectLst/>
                <a:latin typeface="Times New Roman" panose="02020603050405020304" pitchFamily="18" charset="0"/>
                <a:cs typeface="Times New Roman" panose="02020603050405020304" pitchFamily="18" charset="0"/>
              </a:rPr>
              <a:t> </a:t>
            </a:r>
            <a:r>
              <a:rPr lang="en-US" sz="1800" b="1" i="0" u="none" strike="noStrike" dirty="0">
                <a:solidFill>
                  <a:srgbClr val="EECE1A"/>
                </a:solidFill>
                <a:effectLst/>
                <a:latin typeface="Times New Roman" panose="02020603050405020304" pitchFamily="18" charset="0"/>
                <a:cs typeface="Times New Roman" panose="02020603050405020304" pitchFamily="18" charset="0"/>
              </a:rPr>
              <a:t> -  </a:t>
            </a:r>
            <a:r>
              <a:rPr lang="en-US" sz="1800" b="1" i="0" u="none" strike="noStrike" dirty="0" err="1">
                <a:solidFill>
                  <a:srgbClr val="FFFFFF"/>
                </a:solidFill>
                <a:effectLst/>
                <a:latin typeface="Times New Roman" panose="02020603050405020304" pitchFamily="18" charset="0"/>
                <a:cs typeface="Times New Roman" panose="02020603050405020304" pitchFamily="18" charset="0"/>
              </a:rPr>
              <a:t>Mfcc</a:t>
            </a:r>
            <a:r>
              <a:rPr lang="en-US" sz="1800" b="1" i="0" u="none" strike="noStrike" dirty="0">
                <a:solidFill>
                  <a:srgbClr val="FFFFFF"/>
                </a:solidFill>
                <a:effectLst/>
                <a:latin typeface="Times New Roman" panose="02020603050405020304" pitchFamily="18" charset="0"/>
                <a:cs typeface="Times New Roman" panose="02020603050405020304" pitchFamily="18" charset="0"/>
              </a:rPr>
              <a:t> is a representation of the short-term power spectrum of a sound, based on linear cosine transformation of a log power spectrum on nonlinear </a:t>
            </a:r>
            <a:r>
              <a:rPr lang="en-US" sz="1800" b="1" i="0" u="none" strike="noStrike" dirty="0" err="1">
                <a:solidFill>
                  <a:srgbClr val="FFFFFF"/>
                </a:solidFill>
                <a:effectLst/>
                <a:latin typeface="Times New Roman" panose="02020603050405020304" pitchFamily="18" charset="0"/>
                <a:cs typeface="Times New Roman" panose="02020603050405020304" pitchFamily="18" charset="0"/>
              </a:rPr>
              <a:t>mel</a:t>
            </a:r>
            <a:r>
              <a:rPr lang="en-US" sz="1800" b="1" i="0" u="none" strike="noStrike" dirty="0">
                <a:solidFill>
                  <a:srgbClr val="FFFFFF"/>
                </a:solidFill>
                <a:effectLst/>
                <a:latin typeface="Times New Roman" panose="02020603050405020304" pitchFamily="18" charset="0"/>
                <a:cs typeface="Times New Roman" panose="02020603050405020304" pitchFamily="18" charset="0"/>
              </a:rPr>
              <a:t> frequency scale.</a:t>
            </a:r>
          </a:p>
          <a:p>
            <a:pPr rtl="0" fontAlgn="base">
              <a:spcBef>
                <a:spcPts val="0"/>
              </a:spcBef>
              <a:spcAft>
                <a:spcPts val="0"/>
              </a:spcAft>
            </a:pPr>
            <a:endParaRPr lang="en-US" sz="1800" b="1" i="0" u="none" strike="noStrike" dirty="0">
              <a:solidFill>
                <a:srgbClr val="FFFFFF"/>
              </a:solidFill>
              <a:effectLst/>
              <a:latin typeface="Times New Roman" panose="02020603050405020304" pitchFamily="18" charset="0"/>
              <a:cs typeface="Times New Roman" panose="02020603050405020304" pitchFamily="18" charset="0"/>
            </a:endParaRPr>
          </a:p>
          <a:p>
            <a:pPr rtl="0" fontAlgn="base">
              <a:spcBef>
                <a:spcPts val="0"/>
              </a:spcBef>
              <a:spcAft>
                <a:spcPts val="0"/>
              </a:spcAft>
              <a:buFont typeface="Arial" panose="020B0604020202020204" pitchFamily="34" charset="0"/>
              <a:buChar char="•"/>
            </a:pPr>
            <a:r>
              <a:rPr lang="en-US" sz="2400" b="1" i="0" u="none" strike="noStrike" dirty="0">
                <a:solidFill>
                  <a:srgbClr val="00FFFF"/>
                </a:solidFill>
                <a:effectLst/>
                <a:latin typeface="Times New Roman" panose="02020603050405020304" pitchFamily="18" charset="0"/>
                <a:cs typeface="Times New Roman" panose="02020603050405020304" pitchFamily="18" charset="0"/>
              </a:rPr>
              <a:t>Chroma</a:t>
            </a:r>
            <a:r>
              <a:rPr lang="en-US" sz="1800" b="1" i="0" u="none" strike="noStrike" dirty="0">
                <a:solidFill>
                  <a:srgbClr val="FFFFFF"/>
                </a:solidFill>
                <a:effectLst/>
                <a:latin typeface="Times New Roman" panose="02020603050405020304" pitchFamily="18" charset="0"/>
                <a:cs typeface="Times New Roman" panose="02020603050405020304" pitchFamily="18" charset="0"/>
              </a:rPr>
              <a:t> - It closely relates to the 12 different pitch classes. It captures harmonic and melodic characteristics of music.</a:t>
            </a:r>
          </a:p>
          <a:p>
            <a:pPr rtl="0" fontAlgn="base">
              <a:spcBef>
                <a:spcPts val="0"/>
              </a:spcBef>
              <a:spcAft>
                <a:spcPts val="0"/>
              </a:spcAft>
            </a:pPr>
            <a:endParaRPr lang="en-US" sz="1800" b="1" i="0" u="none" strike="noStrike" dirty="0">
              <a:solidFill>
                <a:srgbClr val="FFFFFF"/>
              </a:solidFill>
              <a:effectLst/>
              <a:latin typeface="Times New Roman" panose="02020603050405020304" pitchFamily="18" charset="0"/>
              <a:cs typeface="Times New Roman" panose="02020603050405020304" pitchFamily="18" charset="0"/>
            </a:endParaRPr>
          </a:p>
          <a:p>
            <a:pPr rtl="0" fontAlgn="base">
              <a:spcBef>
                <a:spcPts val="0"/>
              </a:spcBef>
              <a:spcAft>
                <a:spcPts val="0"/>
              </a:spcAft>
              <a:buFont typeface="Arial" panose="020B0604020202020204" pitchFamily="34" charset="0"/>
              <a:buChar char="•"/>
            </a:pPr>
            <a:r>
              <a:rPr lang="en-US" sz="1800" b="1" i="0" u="none" strike="noStrike" dirty="0">
                <a:solidFill>
                  <a:srgbClr val="00FFFF"/>
                </a:solidFill>
                <a:effectLst/>
                <a:latin typeface="Times New Roman" panose="02020603050405020304" pitchFamily="18" charset="0"/>
                <a:cs typeface="Times New Roman" panose="02020603050405020304" pitchFamily="18" charset="0"/>
              </a:rPr>
              <a:t> </a:t>
            </a:r>
            <a:r>
              <a:rPr lang="en-US" sz="2400" b="1" i="0" u="none" strike="noStrike" dirty="0">
                <a:solidFill>
                  <a:srgbClr val="00FFFF"/>
                </a:solidFill>
                <a:effectLst/>
                <a:latin typeface="Times New Roman" panose="02020603050405020304" pitchFamily="18" charset="0"/>
                <a:cs typeface="Times New Roman" panose="02020603050405020304" pitchFamily="18" charset="0"/>
              </a:rPr>
              <a:t>Mel scale</a:t>
            </a:r>
            <a:r>
              <a:rPr lang="en-US" sz="1800" b="1" i="0" u="none" strike="noStrike" dirty="0">
                <a:solidFill>
                  <a:srgbClr val="FFD966"/>
                </a:solidFill>
                <a:effectLst/>
                <a:latin typeface="Times New Roman" panose="02020603050405020304" pitchFamily="18" charset="0"/>
                <a:cs typeface="Times New Roman" panose="02020603050405020304" pitchFamily="18" charset="0"/>
              </a:rPr>
              <a:t> </a:t>
            </a:r>
            <a:r>
              <a:rPr lang="en-US" sz="1800" b="1" i="0" u="none" strike="noStrike" dirty="0">
                <a:solidFill>
                  <a:srgbClr val="FFFFFF"/>
                </a:solidFill>
                <a:effectLst/>
                <a:latin typeface="Times New Roman" panose="02020603050405020304" pitchFamily="18" charset="0"/>
                <a:cs typeface="Times New Roman" panose="02020603050405020304" pitchFamily="18" charset="0"/>
              </a:rPr>
              <a:t>- It is a perceptual scale of pitches judged by listeners to be in equal in distance from one another. </a:t>
            </a:r>
          </a:p>
          <a:p>
            <a:pPr rtl="0" fontAlgn="base">
              <a:spcBef>
                <a:spcPts val="0"/>
              </a:spcBef>
              <a:spcAft>
                <a:spcPts val="0"/>
              </a:spcAft>
            </a:pPr>
            <a:endParaRPr lang="en-US" sz="1800" b="1" i="0" u="none" strike="noStrike" dirty="0">
              <a:solidFill>
                <a:srgbClr val="FFFFFF"/>
              </a:solidFill>
              <a:effectLst/>
              <a:latin typeface="Times New Roman" panose="02020603050405020304" pitchFamily="18" charset="0"/>
              <a:cs typeface="Times New Roman" panose="02020603050405020304" pitchFamily="18" charset="0"/>
            </a:endParaRPr>
          </a:p>
          <a:p>
            <a:pPr rtl="0" fontAlgn="base">
              <a:spcBef>
                <a:spcPts val="0"/>
              </a:spcBef>
              <a:spcAft>
                <a:spcPts val="0"/>
              </a:spcAft>
              <a:buFont typeface="Arial" panose="020B0604020202020204" pitchFamily="34" charset="0"/>
              <a:buChar char="•"/>
            </a:pPr>
            <a:r>
              <a:rPr lang="en-US" sz="1800" b="1" i="0" u="none" strike="noStrike" dirty="0">
                <a:solidFill>
                  <a:srgbClr val="FFFFFF"/>
                </a:solidFill>
                <a:effectLst/>
                <a:latin typeface="Times New Roman" panose="02020603050405020304" pitchFamily="18" charset="0"/>
                <a:cs typeface="Times New Roman" panose="02020603050405020304" pitchFamily="18" charset="0"/>
              </a:rPr>
              <a:t>The above 3 mentioned features were extracted using </a:t>
            </a:r>
            <a:r>
              <a:rPr lang="en-US" sz="1800" b="1" i="0" u="none" strike="noStrike" dirty="0" err="1">
                <a:solidFill>
                  <a:srgbClr val="FFFFFF"/>
                </a:solidFill>
                <a:effectLst/>
                <a:latin typeface="Times New Roman" panose="02020603050405020304" pitchFamily="18" charset="0"/>
                <a:cs typeface="Times New Roman" panose="02020603050405020304" pitchFamily="18" charset="0"/>
              </a:rPr>
              <a:t>librosa</a:t>
            </a:r>
            <a:r>
              <a:rPr lang="en-US" sz="1800" b="1" i="0" u="none" strike="noStrike" dirty="0">
                <a:solidFill>
                  <a:srgbClr val="FFFFFF"/>
                </a:solidFill>
                <a:effectLst/>
                <a:latin typeface="Times New Roman" panose="02020603050405020304" pitchFamily="18" charset="0"/>
                <a:cs typeface="Times New Roman" panose="02020603050405020304" pitchFamily="18" charset="0"/>
              </a:rPr>
              <a:t> library of python from all the files and spectral </a:t>
            </a:r>
            <a:r>
              <a:rPr lang="en-US" sz="1800" b="1" i="0" u="none" strike="noStrike" dirty="0" err="1">
                <a:solidFill>
                  <a:srgbClr val="FFFFFF"/>
                </a:solidFill>
                <a:effectLst/>
                <a:latin typeface="Times New Roman" panose="02020603050405020304" pitchFamily="18" charset="0"/>
                <a:cs typeface="Times New Roman" panose="02020603050405020304" pitchFamily="18" charset="0"/>
              </a:rPr>
              <a:t>rolloff</a:t>
            </a:r>
            <a:r>
              <a:rPr lang="en-US" sz="1800" b="1" i="0" u="none" strike="noStrike" dirty="0">
                <a:solidFill>
                  <a:srgbClr val="FFFFFF"/>
                </a:solidFill>
                <a:effectLst/>
                <a:latin typeface="Times New Roman" panose="02020603050405020304" pitchFamily="18" charset="0"/>
                <a:cs typeface="Times New Roman" panose="02020603050405020304" pitchFamily="18" charset="0"/>
              </a:rPr>
              <a:t> was found to have no influence on accuracy.</a:t>
            </a:r>
          </a:p>
          <a:p>
            <a:pPr fontAlgn="base">
              <a:spcAft>
                <a:spcPts val="1200"/>
              </a:spcAft>
            </a:pPr>
            <a:r>
              <a:rPr lang="en-US" sz="1800" b="1" i="0" u="none" strike="noStrike" dirty="0">
                <a:solidFill>
                  <a:srgbClr val="FFFFFF"/>
                </a:solidFill>
                <a:effectLst/>
                <a:latin typeface="Times New Roman" panose="02020603050405020304" pitchFamily="18" charset="0"/>
                <a:cs typeface="Times New Roman" panose="02020603050405020304" pitchFamily="18" charset="0"/>
              </a:rPr>
              <a:t>In total, 180 features were there for each file which </a:t>
            </a:r>
            <a:r>
              <a:rPr lang="en-US" b="1" dirty="0">
                <a:solidFill>
                  <a:srgbClr val="FFFFFF"/>
                </a:solidFill>
                <a:latin typeface="Times New Roman" panose="02020603050405020304" pitchFamily="18" charset="0"/>
                <a:cs typeface="Times New Roman" panose="02020603050405020304" pitchFamily="18" charset="0"/>
              </a:rPr>
              <a:t>were extracted by taking mean over all the frames of each feature.</a:t>
            </a:r>
            <a:endParaRPr lang="en-US" sz="1800" b="1" i="0" u="none" strike="noStrike" dirty="0">
              <a:solidFill>
                <a:srgbClr val="FFFFFF"/>
              </a:solidFill>
              <a:effectLst/>
              <a:latin typeface="Times New Roman" panose="02020603050405020304" pitchFamily="18" charset="0"/>
              <a:cs typeface="Times New Roman" panose="02020603050405020304" pitchFamily="18" charset="0"/>
            </a:endParaRPr>
          </a:p>
        </p:txBody>
      </p:sp>
      <p:pic>
        <p:nvPicPr>
          <p:cNvPr id="11" name="Picture 2" descr="Speech Emotion Recognition Using Deep Neural Network: Part-I | by Syed  Raihan Hossain | Medium">
            <a:extLst>
              <a:ext uri="{FF2B5EF4-FFF2-40B4-BE49-F238E27FC236}">
                <a16:creationId xmlns:a16="http://schemas.microsoft.com/office/drawing/2014/main" id="{51881D06-5422-4B89-ADF0-1921D3CAC0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0007" y="1638300"/>
            <a:ext cx="4286250" cy="424731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053C7BD-8803-4EDE-9659-B5FEE3C880C7}"/>
              </a:ext>
            </a:extLst>
          </p:cNvPr>
          <p:cNvSpPr/>
          <p:nvPr/>
        </p:nvSpPr>
        <p:spPr>
          <a:xfrm>
            <a:off x="2813691" y="362992"/>
            <a:ext cx="6564619" cy="923330"/>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rgbClr val="FAEED8"/>
                </a:solidFill>
              </a:rPr>
              <a:t>FEATURE EXTRACTION</a:t>
            </a:r>
          </a:p>
        </p:txBody>
      </p:sp>
    </p:spTree>
    <p:extLst>
      <p:ext uri="{BB962C8B-B14F-4D97-AF65-F5344CB8AC3E}">
        <p14:creationId xmlns:p14="http://schemas.microsoft.com/office/powerpoint/2010/main" val="172541238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xmlns:a14="http://schemas.microsoft.com/office/drawing/2010/main">
      <p:transition spd="slow" advTm="0">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alphaModFix amt="70000"/>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rcRect t="27988"/>
          <a:stretch/>
        </p:blipFill>
        <p:spPr>
          <a:xfrm>
            <a:off x="0" y="0"/>
            <a:ext cx="12192000" cy="6858000"/>
          </a:xfrm>
          <a:prstGeom prst="rect">
            <a:avLst/>
          </a:prstGeom>
        </p:spPr>
      </p:pic>
      <p:sp>
        <p:nvSpPr>
          <p:cNvPr id="2" name="Rectangle 1">
            <a:extLst>
              <a:ext uri="{FF2B5EF4-FFF2-40B4-BE49-F238E27FC236}">
                <a16:creationId xmlns:a16="http://schemas.microsoft.com/office/drawing/2014/main" id="{3BD43959-8573-4D41-84EE-D242E1B4B6DB}"/>
              </a:ext>
            </a:extLst>
          </p:cNvPr>
          <p:cNvSpPr/>
          <p:nvPr/>
        </p:nvSpPr>
        <p:spPr>
          <a:xfrm>
            <a:off x="723760" y="391284"/>
            <a:ext cx="10744480" cy="923330"/>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rgbClr val="FFF9D2"/>
                </a:solidFill>
              </a:rPr>
              <a:t>MLP MODEL AND ITS ARCHITECTURE</a:t>
            </a:r>
          </a:p>
        </p:txBody>
      </p:sp>
      <p:sp>
        <p:nvSpPr>
          <p:cNvPr id="5" name="TextBox 4">
            <a:extLst>
              <a:ext uri="{FF2B5EF4-FFF2-40B4-BE49-F238E27FC236}">
                <a16:creationId xmlns:a16="http://schemas.microsoft.com/office/drawing/2014/main" id="{747DE4D4-DABB-488E-9E00-B97F28630F43}"/>
              </a:ext>
            </a:extLst>
          </p:cNvPr>
          <p:cNvSpPr txBox="1"/>
          <p:nvPr/>
        </p:nvSpPr>
        <p:spPr>
          <a:xfrm>
            <a:off x="1006884" y="1848966"/>
            <a:ext cx="10242141" cy="4154984"/>
          </a:xfrm>
          <a:prstGeom prst="rect">
            <a:avLst/>
          </a:prstGeom>
          <a:noFill/>
        </p:spPr>
        <p:txBody>
          <a:bodyPr wrap="square">
            <a:spAutoFit/>
          </a:bodyPr>
          <a:lstStyle/>
          <a:p>
            <a:pPr rtl="0" fontAlgn="base">
              <a:spcBef>
                <a:spcPts val="0"/>
              </a:spcBef>
              <a:spcAft>
                <a:spcPts val="0"/>
              </a:spcAft>
              <a:buFont typeface="Arial" panose="020B0604020202020204" pitchFamily="34" charset="0"/>
              <a:buChar char="•"/>
            </a:pPr>
            <a:r>
              <a:rPr lang="en-US" sz="2200" b="1" i="0" u="none" strike="noStrike" dirty="0">
                <a:solidFill>
                  <a:srgbClr val="FFFFFF"/>
                </a:solidFill>
                <a:effectLst/>
                <a:latin typeface="Times New Roman" panose="02020603050405020304" pitchFamily="18" charset="0"/>
                <a:cs typeface="Times New Roman" panose="02020603050405020304" pitchFamily="18" charset="0"/>
              </a:rPr>
              <a:t>Two separate models were made, one for gender classification and another for emotion classification. Both the models have identical structure.</a:t>
            </a:r>
          </a:p>
          <a:p>
            <a:pPr rtl="0" fontAlgn="base">
              <a:spcBef>
                <a:spcPts val="0"/>
              </a:spcBef>
              <a:spcAft>
                <a:spcPts val="0"/>
              </a:spcAft>
            </a:pPr>
            <a:endParaRPr lang="en-US" sz="2200" b="1" i="0" u="none" strike="noStrike" dirty="0">
              <a:solidFill>
                <a:srgbClr val="FFFFFF"/>
              </a:solidFill>
              <a:effectLst/>
              <a:latin typeface="Times New Roman" panose="02020603050405020304" pitchFamily="18" charset="0"/>
              <a:cs typeface="Times New Roman" panose="02020603050405020304" pitchFamily="18" charset="0"/>
            </a:endParaRPr>
          </a:p>
          <a:p>
            <a:pPr rtl="0" fontAlgn="base">
              <a:spcBef>
                <a:spcPts val="0"/>
              </a:spcBef>
              <a:spcAft>
                <a:spcPts val="0"/>
              </a:spcAft>
              <a:buFont typeface="Arial" panose="020B0604020202020204" pitchFamily="34" charset="0"/>
              <a:buChar char="•"/>
            </a:pPr>
            <a:r>
              <a:rPr lang="en-US" sz="2200" b="1" i="0" u="none" strike="noStrike" dirty="0">
                <a:solidFill>
                  <a:srgbClr val="FFFFFF"/>
                </a:solidFill>
                <a:effectLst/>
                <a:latin typeface="Times New Roman" panose="02020603050405020304" pitchFamily="18" charset="0"/>
                <a:cs typeface="Times New Roman" panose="02020603050405020304" pitchFamily="18" charset="0"/>
              </a:rPr>
              <a:t>Models were built using </a:t>
            </a:r>
            <a:r>
              <a:rPr lang="en-US" sz="2200" b="1" i="0" u="none" strike="noStrike" dirty="0" err="1">
                <a:solidFill>
                  <a:srgbClr val="FFFFFF"/>
                </a:solidFill>
                <a:effectLst/>
                <a:latin typeface="Times New Roman" panose="02020603050405020304" pitchFamily="18" charset="0"/>
                <a:cs typeface="Times New Roman" panose="02020603050405020304" pitchFamily="18" charset="0"/>
              </a:rPr>
              <a:t>keras</a:t>
            </a:r>
            <a:r>
              <a:rPr lang="en-US" sz="2200" b="1" i="0" u="none" strike="noStrike" dirty="0">
                <a:solidFill>
                  <a:srgbClr val="FFFFFF"/>
                </a:solidFill>
                <a:effectLst/>
                <a:latin typeface="Times New Roman" panose="02020603050405020304" pitchFamily="18" charset="0"/>
                <a:cs typeface="Times New Roman" panose="02020603050405020304" pitchFamily="18" charset="0"/>
              </a:rPr>
              <a:t> module Sequential which takes input in form of layers.</a:t>
            </a:r>
          </a:p>
          <a:p>
            <a:pPr rtl="0" fontAlgn="base">
              <a:spcBef>
                <a:spcPts val="0"/>
              </a:spcBef>
              <a:spcAft>
                <a:spcPts val="0"/>
              </a:spcAft>
            </a:pPr>
            <a:endParaRPr lang="en-US" sz="2200" b="1" i="0" u="none" strike="noStrike" dirty="0">
              <a:solidFill>
                <a:srgbClr val="FFFFFF"/>
              </a:solidFill>
              <a:effectLst/>
              <a:latin typeface="Times New Roman" panose="02020603050405020304" pitchFamily="18" charset="0"/>
              <a:cs typeface="Times New Roman" panose="02020603050405020304" pitchFamily="18" charset="0"/>
            </a:endParaRPr>
          </a:p>
          <a:p>
            <a:pPr rtl="0" fontAlgn="base">
              <a:spcBef>
                <a:spcPts val="0"/>
              </a:spcBef>
              <a:spcAft>
                <a:spcPts val="0"/>
              </a:spcAft>
              <a:buFont typeface="Arial" panose="020B0604020202020204" pitchFamily="34" charset="0"/>
              <a:buChar char="•"/>
            </a:pPr>
            <a:r>
              <a:rPr lang="en-US" sz="2200" b="1" i="0" u="none" strike="noStrike" dirty="0">
                <a:solidFill>
                  <a:srgbClr val="FFFFFF"/>
                </a:solidFill>
                <a:effectLst/>
                <a:latin typeface="Times New Roman" panose="02020603050405020304" pitchFamily="18" charset="0"/>
                <a:cs typeface="Times New Roman" panose="02020603050405020304" pitchFamily="18" charset="0"/>
              </a:rPr>
              <a:t>In total model has 4 hidden layers, containing 512, 512, 128, and 64 neurons respectively. The input layer has shape of (180,1) and output is among the 8 labels for emotion and 2 for gender classification.</a:t>
            </a:r>
          </a:p>
          <a:p>
            <a:pPr rtl="0" fontAlgn="base">
              <a:spcBef>
                <a:spcPts val="0"/>
              </a:spcBef>
              <a:spcAft>
                <a:spcPts val="0"/>
              </a:spcAft>
            </a:pPr>
            <a:endParaRPr lang="en-US" sz="2200" b="1" i="0" u="none" strike="noStrike" dirty="0">
              <a:solidFill>
                <a:srgbClr val="FFFFFF"/>
              </a:solidFill>
              <a:effectLst/>
              <a:latin typeface="Times New Roman" panose="02020603050405020304" pitchFamily="18" charset="0"/>
              <a:cs typeface="Times New Roman" panose="02020603050405020304" pitchFamily="18" charset="0"/>
            </a:endParaRPr>
          </a:p>
          <a:p>
            <a:pPr rtl="0" fontAlgn="base">
              <a:spcBef>
                <a:spcPts val="0"/>
              </a:spcBef>
              <a:spcAft>
                <a:spcPts val="1200"/>
              </a:spcAft>
              <a:buFont typeface="Arial" panose="020B0604020202020204" pitchFamily="34" charset="0"/>
              <a:buChar char="•"/>
            </a:pPr>
            <a:r>
              <a:rPr lang="en-US" sz="2200" b="1" i="0" u="none" strike="noStrike" dirty="0">
                <a:solidFill>
                  <a:srgbClr val="FFFFFF"/>
                </a:solidFill>
                <a:effectLst/>
                <a:latin typeface="Times New Roman" panose="02020603050405020304" pitchFamily="18" charset="0"/>
                <a:cs typeface="Times New Roman" panose="02020603050405020304" pitchFamily="18" charset="0"/>
              </a:rPr>
              <a:t>Dropout of 0.1 was added in first three layers and L2 regularization was added in first two layers to improve the accuracy of model on validation set.</a:t>
            </a:r>
          </a:p>
        </p:txBody>
      </p:sp>
    </p:spTree>
    <p:extLst>
      <p:ext uri="{BB962C8B-B14F-4D97-AF65-F5344CB8AC3E}">
        <p14:creationId xmlns:p14="http://schemas.microsoft.com/office/powerpoint/2010/main" val="23387967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xmlns:a14="http://schemas.microsoft.com/office/drawing/2010/main">
      <p:transition spd="slow" advTm="0">
        <p:random/>
      </p:transition>
    </mc:Fallback>
  </mc:AlternateContent>
</p:sld>
</file>

<file path=ppt/theme/theme1.xml><?xml version="1.0" encoding="utf-8"?>
<a:theme xmlns:a="http://schemas.openxmlformats.org/drawingml/2006/main" name="https://www.freeppt7.com">
  <a:themeElements>
    <a:clrScheme name="自定义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79646"/>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937</TotalTime>
  <Words>1459</Words>
  <Application>Microsoft Office PowerPoint</Application>
  <PresentationFormat>Widescreen</PresentationFormat>
  <Paragraphs>126</Paragraphs>
  <Slides>15</Slides>
  <Notes>0</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15</vt:i4>
      </vt:variant>
    </vt:vector>
  </HeadingPairs>
  <TitlesOfParts>
    <vt:vector size="29" baseType="lpstr">
      <vt:lpstr>等线</vt:lpstr>
      <vt:lpstr>微软雅黑</vt:lpstr>
      <vt:lpstr>Arial</vt:lpstr>
      <vt:lpstr>Arial Black</vt:lpstr>
      <vt:lpstr>Bahnschrift Condensed</vt:lpstr>
      <vt:lpstr>Calibri</vt:lpstr>
      <vt:lpstr>Lato</vt:lpstr>
      <vt:lpstr>Modern Love</vt:lpstr>
      <vt:lpstr>Playfair Display</vt:lpstr>
      <vt:lpstr>The Hand</vt:lpstr>
      <vt:lpstr>Times New Roman</vt:lpstr>
      <vt:lpstr>Wingdings</vt:lpstr>
      <vt:lpstr>https://www.freeppt7.com</vt:lpstr>
      <vt:lpstr>SketchyVTI</vt:lpstr>
      <vt:lpstr>SPEECH EMOTION RECOGNITION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www.freeppt7.com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https://www.freeppt7.com</dc:creator>
  <cp:keywords>https:/www.freeppt7.com</cp:keywords>
  <cp:lastModifiedBy>Sarah</cp:lastModifiedBy>
  <cp:revision>197</cp:revision>
  <dcterms:created xsi:type="dcterms:W3CDTF">2017-08-18T03:02:00Z</dcterms:created>
  <dcterms:modified xsi:type="dcterms:W3CDTF">2021-06-20T07:50:06Z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